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71"/>
  </p:notesMasterIdLst>
  <p:handoutMasterIdLst>
    <p:handoutMasterId r:id="rId72"/>
  </p:handoutMasterIdLst>
  <p:sldIdLst>
    <p:sldId id="355" r:id="rId7"/>
    <p:sldId id="426" r:id="rId8"/>
    <p:sldId id="428" r:id="rId9"/>
    <p:sldId id="423" r:id="rId10"/>
    <p:sldId id="424" r:id="rId11"/>
    <p:sldId id="398" r:id="rId12"/>
    <p:sldId id="429" r:id="rId13"/>
    <p:sldId id="397" r:id="rId14"/>
    <p:sldId id="399" r:id="rId15"/>
    <p:sldId id="400" r:id="rId16"/>
    <p:sldId id="401" r:id="rId17"/>
    <p:sldId id="403" r:id="rId18"/>
    <p:sldId id="425" r:id="rId19"/>
    <p:sldId id="437" r:id="rId20"/>
    <p:sldId id="443" r:id="rId21"/>
    <p:sldId id="441" r:id="rId22"/>
    <p:sldId id="444" r:id="rId23"/>
    <p:sldId id="435" r:id="rId24"/>
    <p:sldId id="436" r:id="rId25"/>
    <p:sldId id="447" r:id="rId26"/>
    <p:sldId id="453" r:id="rId27"/>
    <p:sldId id="449" r:id="rId28"/>
    <p:sldId id="456" r:id="rId29"/>
    <p:sldId id="407" r:id="rId30"/>
    <p:sldId id="408" r:id="rId31"/>
    <p:sldId id="409" r:id="rId32"/>
    <p:sldId id="430" r:id="rId33"/>
    <p:sldId id="410" r:id="rId34"/>
    <p:sldId id="412" r:id="rId35"/>
    <p:sldId id="413" r:id="rId36"/>
    <p:sldId id="414" r:id="rId37"/>
    <p:sldId id="415" r:id="rId38"/>
    <p:sldId id="416" r:id="rId39"/>
    <p:sldId id="417" r:id="rId40"/>
    <p:sldId id="418" r:id="rId41"/>
    <p:sldId id="419" r:id="rId42"/>
    <p:sldId id="420" r:id="rId43"/>
    <p:sldId id="411" r:id="rId44"/>
    <p:sldId id="421" r:id="rId45"/>
    <p:sldId id="422" r:id="rId46"/>
    <p:sldId id="474" r:id="rId47"/>
    <p:sldId id="473" r:id="rId48"/>
    <p:sldId id="457" r:id="rId49"/>
    <p:sldId id="462" r:id="rId50"/>
    <p:sldId id="463" r:id="rId51"/>
    <p:sldId id="438" r:id="rId52"/>
    <p:sldId id="439" r:id="rId53"/>
    <p:sldId id="440" r:id="rId54"/>
    <p:sldId id="464" r:id="rId55"/>
    <p:sldId id="465" r:id="rId56"/>
    <p:sldId id="466" r:id="rId57"/>
    <p:sldId id="467" r:id="rId58"/>
    <p:sldId id="442" r:id="rId59"/>
    <p:sldId id="445" r:id="rId60"/>
    <p:sldId id="446" r:id="rId61"/>
    <p:sldId id="458" r:id="rId62"/>
    <p:sldId id="468" r:id="rId63"/>
    <p:sldId id="448" r:id="rId64"/>
    <p:sldId id="469" r:id="rId65"/>
    <p:sldId id="470" r:id="rId66"/>
    <p:sldId id="471" r:id="rId67"/>
    <p:sldId id="454" r:id="rId68"/>
    <p:sldId id="455" r:id="rId69"/>
    <p:sldId id="472" r:id="rId7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98B"/>
    <a:srgbClr val="98C6EA"/>
    <a:srgbClr val="006200"/>
    <a:srgbClr val="FC7068"/>
    <a:srgbClr val="C4C4C4"/>
    <a:srgbClr val="999999"/>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Açık Stil 1 - Vurgu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Açık Stil 1 - Vurgu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Orta Stil 4 - Vurgu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ema Uygulanmış Stil 2 - Vurgu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6" autoAdjust="0"/>
    <p:restoredTop sz="95616" autoAdjust="0"/>
  </p:normalViewPr>
  <p:slideViewPr>
    <p:cSldViewPr snapToGrid="0">
      <p:cViewPr>
        <p:scale>
          <a:sx n="140" d="100"/>
          <a:sy n="140" d="100"/>
        </p:scale>
        <p:origin x="1768" y="544"/>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02/07/2025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02/07/2025</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5513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1876071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Group them by their underlying category.</a:t>
            </a:r>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56499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2747472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literature it is common to use delta as the inverse of the sample size of a client</a:t>
            </a:r>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79161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Add a backup slide for the experimental setup.</a:t>
            </a:r>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385462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Talk about the transaction more complex data and stuff.</a:t>
            </a:r>
          </a:p>
        </p:txBody>
      </p:sp>
      <p:sp>
        <p:nvSpPr>
          <p:cNvPr id="4" name="Slayt Numarası Yer Tutucusu 3"/>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184475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Mustertechnik</a:t>
            </a:r>
          </a:p>
          <a:p>
            <a:pPr>
              <a:lnSpc>
                <a:spcPts val="900"/>
              </a:lnSpc>
            </a:pPr>
            <a:r>
              <a:rPr lang="de-DE" sz="800" dirty="0">
                <a:solidFill>
                  <a:schemeClr val="tx2"/>
                </a:solidFill>
                <a:latin typeface="+mn-lt"/>
              </a:rPr>
              <a:t>TUM</a:t>
            </a:r>
            <a:r>
              <a:rPr lang="de-DE" sz="800" baseline="0" dirty="0">
                <a:solidFill>
                  <a:schemeClr val="tx2"/>
                </a:solidFill>
                <a:latin typeface="+mn-lt"/>
              </a:rPr>
              <a:t> School </a:t>
            </a:r>
            <a:r>
              <a:rPr lang="de-DE" sz="800" baseline="0" dirty="0" err="1">
                <a:solidFill>
                  <a:schemeClr val="tx2"/>
                </a:solidFill>
                <a:latin typeface="+mn-lt"/>
              </a:rPr>
              <a:t>of</a:t>
            </a:r>
            <a:r>
              <a:rPr lang="de-DE" sz="800" dirty="0">
                <a:solidFill>
                  <a:schemeClr val="tx2"/>
                </a:solidFill>
                <a:latin typeface="+mn-lt"/>
              </a:rPr>
              <a:t> Musterverfahren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88" y="698534"/>
            <a:ext cx="8508999" cy="383381"/>
          </a:xfrm>
        </p:spPr>
        <p:txBody>
          <a:bodyPr/>
          <a:lstStyle/>
          <a:p>
            <a:pPr algn="ctr"/>
            <a:r>
              <a:rPr lang="en-US" b="0" i="0" noProof="0" dirty="0">
                <a:solidFill>
                  <a:srgbClr val="1B1D22"/>
                </a:solidFill>
                <a:effectLst/>
                <a:latin typeface="Arial" panose="020B0604020202020204" pitchFamily="34" charset="0"/>
                <a:cs typeface="Arial" panose="020B0604020202020204" pitchFamily="34" charset="0"/>
              </a:rPr>
              <a:t>Empirical Analysis of Robust Federated Learning under Differential Privacy</a:t>
            </a:r>
            <a:endParaRPr lang="en-US" noProof="0" dirty="0">
              <a:latin typeface="Arial" panose="020B0604020202020204" pitchFamily="34" charset="0"/>
              <a:cs typeface="Arial" panose="020B0604020202020204" pitchFamily="34" charset="0"/>
            </a:endParaRPr>
          </a:p>
        </p:txBody>
      </p:sp>
      <p:sp>
        <p:nvSpPr>
          <p:cNvPr id="3" name="Inhaltsplatzhalter 2"/>
          <p:cNvSpPr>
            <a:spLocks noGrp="1"/>
          </p:cNvSpPr>
          <p:nvPr>
            <p:ph idx="10"/>
          </p:nvPr>
        </p:nvSpPr>
        <p:spPr/>
        <p:txBody>
          <a:bodyPr/>
          <a:lstStyle/>
          <a:p>
            <a:endParaRPr lang="en-US" noProof="0" dirty="0"/>
          </a:p>
          <a:p>
            <a:r>
              <a:rPr lang="en-US" noProof="0" dirty="0"/>
              <a:t>Sedat Çoban</a:t>
            </a:r>
          </a:p>
          <a:p>
            <a:r>
              <a:rPr lang="en-US" noProof="0" dirty="0"/>
              <a:t>Master Thesis Final Presentation</a:t>
            </a:r>
          </a:p>
          <a:p>
            <a:endParaRPr lang="en-US" noProof="0" dirty="0"/>
          </a:p>
          <a:p>
            <a:r>
              <a:rPr lang="en-US" noProof="0" dirty="0"/>
              <a:t>Professorship of Coding and Cryptography</a:t>
            </a:r>
          </a:p>
          <a:p>
            <a:r>
              <a:rPr lang="en-US" noProof="0" dirty="0"/>
              <a:t>School of Computation, Information and Technology</a:t>
            </a:r>
          </a:p>
          <a:p>
            <a:r>
              <a:rPr lang="en-US" noProof="0" dirty="0"/>
              <a:t>Technical University of Munich</a:t>
            </a:r>
          </a:p>
          <a:p>
            <a:endParaRPr lang="en-US" noProof="0" dirty="0"/>
          </a:p>
          <a:p>
            <a:r>
              <a:rPr lang="en-US" dirty="0"/>
              <a:t>08</a:t>
            </a:r>
            <a:r>
              <a:rPr lang="en-US" noProof="0" dirty="0"/>
              <a:t>. July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2E7E-8D5E-3E20-308F-2509AE63D2C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88A31B4-8BA7-A003-CE88-ADD47C51B50B}"/>
              </a:ext>
            </a:extLst>
          </p:cNvPr>
          <p:cNvSpPr>
            <a:spLocks noGrp="1"/>
          </p:cNvSpPr>
          <p:nvPr>
            <p:ph type="title"/>
          </p:nvPr>
        </p:nvSpPr>
        <p:spPr>
          <a:xfrm>
            <a:off x="319090" y="396368"/>
            <a:ext cx="8508999" cy="380745"/>
          </a:xfrm>
        </p:spPr>
        <p:txBody>
          <a:bodyPr/>
          <a:lstStyle/>
          <a:p>
            <a:pPr algn="ctr"/>
            <a:r>
              <a:rPr lang="en-US" noProof="0" dirty="0"/>
              <a:t>Differential Privacy (</a:t>
            </a:r>
            <a:r>
              <a:rPr lang="en-US" noProof="0" dirty="0" err="1"/>
              <a:t>Opacus</a:t>
            </a:r>
            <a:r>
              <a:rPr lang="en-US" noProof="0" dirty="0"/>
              <a:t>)</a:t>
            </a:r>
          </a:p>
        </p:txBody>
      </p:sp>
      <p:sp>
        <p:nvSpPr>
          <p:cNvPr id="4" name="Slayt Numarası Yer Tutucusu 3">
            <a:extLst>
              <a:ext uri="{FF2B5EF4-FFF2-40B4-BE49-F238E27FC236}">
                <a16:creationId xmlns:a16="http://schemas.microsoft.com/office/drawing/2014/main" id="{4DC7D6B4-2E6F-D5C4-4BFB-BE8E639B945E}"/>
              </a:ext>
            </a:extLst>
          </p:cNvPr>
          <p:cNvSpPr>
            <a:spLocks noGrp="1"/>
          </p:cNvSpPr>
          <p:nvPr>
            <p:ph type="sldNum" sz="quarter" idx="11"/>
          </p:nvPr>
        </p:nvSpPr>
        <p:spPr/>
        <p:txBody>
          <a:bodyPr/>
          <a:lstStyle/>
          <a:p>
            <a:fld id="{CE58CB1E-F828-4F11-99E0-327109AF9DA4}" type="slidenum">
              <a:rPr lang="en-US" noProof="0" smtClean="0"/>
              <a:pPr/>
              <a:t>10</a:t>
            </a:fld>
            <a:endParaRPr lang="en-US" noProof="0" dirty="0"/>
          </a:p>
        </p:txBody>
      </p:sp>
      <p:sp>
        <p:nvSpPr>
          <p:cNvPr id="5" name="Alt Bilgi Yer Tutucusu 4">
            <a:extLst>
              <a:ext uri="{FF2B5EF4-FFF2-40B4-BE49-F238E27FC236}">
                <a16:creationId xmlns:a16="http://schemas.microsoft.com/office/drawing/2014/main" id="{6CC72588-A272-FEC6-4FDC-72913D1F5B2A}"/>
              </a:ext>
            </a:extLst>
          </p:cNvPr>
          <p:cNvSpPr>
            <a:spLocks noGrp="1"/>
          </p:cNvSpPr>
          <p:nvPr>
            <p:ph type="ftr" sz="quarter" idx="12"/>
          </p:nvPr>
        </p:nvSpPr>
        <p:spPr/>
        <p:txBody>
          <a:bodyPr/>
          <a:lstStyle/>
          <a:p>
            <a:r>
              <a:rPr lang="en-US" noProof="0" dirty="0"/>
              <a:t>(7) </a:t>
            </a:r>
            <a:r>
              <a:rPr lang="en-US" sz="1100" i="1" noProof="0" dirty="0" err="1"/>
              <a:t>Opacus</a:t>
            </a:r>
            <a:r>
              <a:rPr lang="en-US" sz="1100" i="1" noProof="0" dirty="0"/>
              <a:t>. https://</a:t>
            </a:r>
            <a:r>
              <a:rPr lang="en-US" sz="1100" i="1" noProof="0" dirty="0" err="1"/>
              <a:t>github.com</a:t>
            </a:r>
            <a:r>
              <a:rPr lang="en-US" sz="1100" i="1" noProof="0" dirty="0"/>
              <a:t>/</a:t>
            </a:r>
            <a:r>
              <a:rPr lang="en-US" sz="1100" i="1" noProof="0" dirty="0" err="1"/>
              <a:t>pytorch</a:t>
            </a:r>
            <a:r>
              <a:rPr lang="en-US" sz="1100" i="1" noProof="0" dirty="0"/>
              <a:t>/</a:t>
            </a:r>
            <a:r>
              <a:rPr lang="en-US" sz="1100" i="1" noProof="0" dirty="0" err="1"/>
              <a:t>opacus</a:t>
            </a:r>
            <a:r>
              <a:rPr lang="en-US" sz="1100" i="1" noProof="0" dirty="0"/>
              <a:t>. </a:t>
            </a:r>
          </a:p>
          <a:p>
            <a:r>
              <a:rPr lang="en-US" noProof="0" dirty="0"/>
              <a:t>Sedat Çoban, Master Thesis </a:t>
            </a:r>
            <a:r>
              <a:rPr lang="en-US" dirty="0"/>
              <a:t>Final</a:t>
            </a:r>
            <a:r>
              <a:rPr lang="en-US" noProof="0" dirty="0"/>
              <a:t> Presentation</a:t>
            </a:r>
          </a:p>
          <a:p>
            <a:r>
              <a:rPr lang="en-US" noProof="0" dirty="0"/>
              <a:t> </a:t>
            </a:r>
          </a:p>
        </p:txBody>
      </p:sp>
      <p:sp>
        <p:nvSpPr>
          <p:cNvPr id="9" name="İçerik Yer Tutucusu 8">
            <a:extLst>
              <a:ext uri="{FF2B5EF4-FFF2-40B4-BE49-F238E27FC236}">
                <a16:creationId xmlns:a16="http://schemas.microsoft.com/office/drawing/2014/main" id="{83811E08-555B-6A94-58AF-D14BF2832BB6}"/>
              </a:ext>
            </a:extLst>
          </p:cNvPr>
          <p:cNvSpPr>
            <a:spLocks noGrp="1"/>
          </p:cNvSpPr>
          <p:nvPr>
            <p:ph idx="1"/>
          </p:nvPr>
        </p:nvSpPr>
        <p:spPr>
          <a:xfrm>
            <a:off x="319090" y="891196"/>
            <a:ext cx="8508999" cy="3095625"/>
          </a:xfrm>
        </p:spPr>
        <p:txBody>
          <a:bodyPr/>
          <a:lstStyle/>
          <a:p>
            <a:pPr marL="285750" indent="-285750">
              <a:buFont typeface="Arial" panose="020B0604020202020204" pitchFamily="34" charset="0"/>
              <a:buChar char="•"/>
            </a:pPr>
            <a:r>
              <a:rPr lang="en-US" noProof="0" dirty="0"/>
              <a:t>Differential Privacy is ensured through gradient clipping and the addition of calibrated noise.</a:t>
            </a:r>
          </a:p>
          <a:p>
            <a:pPr marL="285750" indent="-285750">
              <a:buFont typeface="Arial" panose="020B0604020202020204" pitchFamily="34" charset="0"/>
              <a:buChar char="•"/>
            </a:pPr>
            <a:r>
              <a:rPr lang="en-US" noProof="0" dirty="0"/>
              <a:t>It wraps the model in order model to compute per-sample gradient.</a:t>
            </a:r>
            <a:r>
              <a:rPr lang="en-US" baseline="30000" dirty="0"/>
              <a:t>7</a:t>
            </a:r>
            <a:endParaRPr lang="en-US" noProof="0" dirty="0"/>
          </a:p>
          <a:p>
            <a:pPr marL="285750" indent="-285750">
              <a:buFont typeface="Arial" panose="020B0604020202020204" pitchFamily="34" charset="0"/>
              <a:buChar char="•"/>
            </a:pPr>
            <a:r>
              <a:rPr lang="en-US" noProof="0" dirty="0"/>
              <a:t>It changes optimizer in order optimizer to perform gradient clipping and adding noise to the gradients.</a:t>
            </a:r>
            <a:r>
              <a:rPr lang="en-US" baseline="30000" dirty="0"/>
              <a:t>7</a:t>
            </a:r>
            <a:endParaRPr lang="en-US" noProof="0" dirty="0"/>
          </a:p>
          <a:p>
            <a:pPr marL="285750" indent="-285750">
              <a:buFont typeface="Arial" panose="020B0604020202020204" pitchFamily="34" charset="0"/>
              <a:buChar char="•"/>
            </a:pPr>
            <a:r>
              <a:rPr lang="en-US" noProof="0" dirty="0"/>
              <a:t>It changes </a:t>
            </a:r>
            <a:r>
              <a:rPr lang="en-US" noProof="0" dirty="0" err="1"/>
              <a:t>DataLoader</a:t>
            </a:r>
            <a:r>
              <a:rPr lang="en-US" noProof="0" dirty="0"/>
              <a:t> in order to perform Poisson Sampling or Uniform Sampling.</a:t>
            </a:r>
            <a:r>
              <a:rPr lang="en-US" baseline="30000" dirty="0"/>
              <a:t>7</a:t>
            </a:r>
            <a:endParaRPr lang="en-US" baseline="30000" noProof="0" dirty="0"/>
          </a:p>
          <a:p>
            <a:endParaRPr lang="en-US" noProof="0" dirty="0"/>
          </a:p>
        </p:txBody>
      </p:sp>
      <p:pic>
        <p:nvPicPr>
          <p:cNvPr id="11" name="Resim 10" descr="metin, ekran görüntüsü, yazı tipi, çizgi içeren bir resim&#10;&#10;Yapay zeka tarafından oluşturulan içerik yanlış olabilir.">
            <a:extLst>
              <a:ext uri="{FF2B5EF4-FFF2-40B4-BE49-F238E27FC236}">
                <a16:creationId xmlns:a16="http://schemas.microsoft.com/office/drawing/2014/main" id="{52500A85-9A89-CE95-20AD-7F0ECFF33F52}"/>
              </a:ext>
            </a:extLst>
          </p:cNvPr>
          <p:cNvPicPr>
            <a:picLocks noChangeAspect="1"/>
          </p:cNvPicPr>
          <p:nvPr/>
        </p:nvPicPr>
        <p:blipFill>
          <a:blip r:embed="rId3"/>
          <a:stretch>
            <a:fillRect/>
          </a:stretch>
        </p:blipFill>
        <p:spPr>
          <a:xfrm>
            <a:off x="2192380" y="2129411"/>
            <a:ext cx="4759239" cy="2386211"/>
          </a:xfrm>
          <a:prstGeom prst="rect">
            <a:avLst/>
          </a:prstGeom>
        </p:spPr>
      </p:pic>
      <p:sp>
        <p:nvSpPr>
          <p:cNvPr id="2" name="Metin kutusu 1">
            <a:extLst>
              <a:ext uri="{FF2B5EF4-FFF2-40B4-BE49-F238E27FC236}">
                <a16:creationId xmlns:a16="http://schemas.microsoft.com/office/drawing/2014/main" id="{3610D4D9-A7F2-B704-C846-CDFD27A9CFB1}"/>
              </a:ext>
            </a:extLst>
          </p:cNvPr>
          <p:cNvSpPr txBox="1"/>
          <p:nvPr/>
        </p:nvSpPr>
        <p:spPr>
          <a:xfrm>
            <a:off x="457200" y="3289420"/>
            <a:ext cx="2880360" cy="961802"/>
          </a:xfrm>
          <a:prstGeom prst="rect">
            <a:avLst/>
          </a:prstGeom>
          <a:noFill/>
        </p:spPr>
        <p:txBody>
          <a:bodyPr wrap="square" lIns="0" tIns="0" rIns="0" bIns="0" rtlCol="0">
            <a:spAutoFit/>
          </a:bodyPr>
          <a:lstStyle/>
          <a:p>
            <a:pPr algn="just">
              <a:lnSpc>
                <a:spcPct val="114000"/>
              </a:lnSpc>
            </a:pPr>
            <a:r>
              <a:rPr lang="en-US" sz="1400" dirty="0">
                <a:latin typeface="Arial" panose="020B0604020202020204" pitchFamily="34" charset="0"/>
                <a:cs typeface="Arial" panose="020B0604020202020204" pitchFamily="34" charset="0"/>
              </a:rPr>
              <a:t>For MNIST dataset, 𝛆 = 5 and for CIFAR-10 dataset, 𝛆 = 8. In both datasets, 𝜹 = 1e-3 and gradient clipping is set to 2.0.</a:t>
            </a:r>
          </a:p>
        </p:txBody>
      </p:sp>
    </p:spTree>
    <p:extLst>
      <p:ext uri="{BB962C8B-B14F-4D97-AF65-F5344CB8AC3E}">
        <p14:creationId xmlns:p14="http://schemas.microsoft.com/office/powerpoint/2010/main" val="27776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BD57C-1706-165E-A378-7FF535D2E3D1}"/>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07DBC118-0650-2AA4-454F-2C0D8C83483B}"/>
              </a:ext>
            </a:extLst>
          </p:cNvPr>
          <p:cNvSpPr>
            <a:spLocks noGrp="1"/>
          </p:cNvSpPr>
          <p:nvPr>
            <p:ph type="title"/>
          </p:nvPr>
        </p:nvSpPr>
        <p:spPr>
          <a:xfrm>
            <a:off x="319090" y="342080"/>
            <a:ext cx="8508999" cy="380745"/>
          </a:xfrm>
        </p:spPr>
        <p:txBody>
          <a:bodyPr/>
          <a:lstStyle/>
          <a:p>
            <a:pPr algn="ctr"/>
            <a:r>
              <a:rPr lang="en-US" noProof="0" dirty="0"/>
              <a:t>Accuracy Results for MNIST - IID</a:t>
            </a:r>
          </a:p>
        </p:txBody>
      </p:sp>
      <p:sp>
        <p:nvSpPr>
          <p:cNvPr id="4" name="Slayt Numarası Yer Tutucusu 3">
            <a:extLst>
              <a:ext uri="{FF2B5EF4-FFF2-40B4-BE49-F238E27FC236}">
                <a16:creationId xmlns:a16="http://schemas.microsoft.com/office/drawing/2014/main" id="{DF0B6E5D-D5AE-B467-01B5-4496EB6FD2C0}"/>
              </a:ext>
            </a:extLst>
          </p:cNvPr>
          <p:cNvSpPr>
            <a:spLocks noGrp="1"/>
          </p:cNvSpPr>
          <p:nvPr>
            <p:ph type="sldNum" sz="quarter" idx="11"/>
          </p:nvPr>
        </p:nvSpPr>
        <p:spPr/>
        <p:txBody>
          <a:bodyPr/>
          <a:lstStyle/>
          <a:p>
            <a:fld id="{CE58CB1E-F828-4F11-99E0-327109AF9DA4}" type="slidenum">
              <a:rPr lang="en-US" noProof="0" smtClean="0"/>
              <a:pPr/>
              <a:t>11</a:t>
            </a:fld>
            <a:endParaRPr lang="en-US" noProof="0" dirty="0"/>
          </a:p>
        </p:txBody>
      </p:sp>
      <p:sp>
        <p:nvSpPr>
          <p:cNvPr id="5" name="Alt Bilgi Yer Tutucusu 4">
            <a:extLst>
              <a:ext uri="{FF2B5EF4-FFF2-40B4-BE49-F238E27FC236}">
                <a16:creationId xmlns:a16="http://schemas.microsoft.com/office/drawing/2014/main" id="{292BA138-3311-BCC7-A657-2F9C3C552F32}"/>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sp>
        <p:nvSpPr>
          <p:cNvPr id="9" name="İçerik Yer Tutucusu 8">
            <a:extLst>
              <a:ext uri="{FF2B5EF4-FFF2-40B4-BE49-F238E27FC236}">
                <a16:creationId xmlns:a16="http://schemas.microsoft.com/office/drawing/2014/main" id="{E597863F-0649-7614-2426-A2436248C787}"/>
              </a:ext>
            </a:extLst>
          </p:cNvPr>
          <p:cNvSpPr>
            <a:spLocks noGrp="1"/>
          </p:cNvSpPr>
          <p:nvPr>
            <p:ph idx="1"/>
          </p:nvPr>
        </p:nvSpPr>
        <p:spPr/>
        <p:txBody>
          <a:bodyPr/>
          <a:lstStyle/>
          <a:p>
            <a:endParaRPr lang="en-US" noProof="0" dirty="0"/>
          </a:p>
          <a:p>
            <a:endParaRPr lang="en-US" noProof="0" dirty="0"/>
          </a:p>
        </p:txBody>
      </p:sp>
      <p:sp>
        <p:nvSpPr>
          <p:cNvPr id="7" name="Metin kutusu 6">
            <a:extLst>
              <a:ext uri="{FF2B5EF4-FFF2-40B4-BE49-F238E27FC236}">
                <a16:creationId xmlns:a16="http://schemas.microsoft.com/office/drawing/2014/main" id="{171AB0BA-1F87-5028-38C4-52603FE29C51}"/>
              </a:ext>
            </a:extLst>
          </p:cNvPr>
          <p:cNvSpPr txBox="1"/>
          <p:nvPr/>
        </p:nvSpPr>
        <p:spPr>
          <a:xfrm>
            <a:off x="311161" y="4030464"/>
            <a:ext cx="6463773" cy="613951"/>
          </a:xfrm>
          <a:prstGeom prst="rect">
            <a:avLst/>
          </a:prstGeom>
          <a:noFill/>
        </p:spPr>
        <p:txBody>
          <a:bodyPr wrap="square" lIns="0" tIns="0" rIns="0" bIns="0" rtlCol="0">
            <a:spAutoFit/>
          </a:bodyPr>
          <a:lstStyle/>
          <a:p>
            <a:pPr>
              <a:lnSpc>
                <a:spcPct val="114000"/>
              </a:lnSpc>
            </a:pPr>
            <a:r>
              <a:rPr lang="en-US" sz="1200" dirty="0"/>
              <a:t>Common: 80 Epochs, 100 Clients, 1 Local Iteration, Batch size 64, Dirichlet alpha 100</a:t>
            </a:r>
            <a:br>
              <a:rPr lang="en-US" sz="1200" dirty="0"/>
            </a:br>
            <a:r>
              <a:rPr lang="en-US" sz="1200" dirty="0"/>
              <a:t>Attack Cases: 20% malicious clients for Random Gaussian and Label Flipping (100%  flipping). 40% malicious clients for IPM.</a:t>
            </a:r>
          </a:p>
        </p:txBody>
      </p:sp>
      <p:graphicFrame>
        <p:nvGraphicFramePr>
          <p:cNvPr id="6" name="Tablo 5">
            <a:extLst>
              <a:ext uri="{FF2B5EF4-FFF2-40B4-BE49-F238E27FC236}">
                <a16:creationId xmlns:a16="http://schemas.microsoft.com/office/drawing/2014/main" id="{FAFBBCB4-9E7B-305B-9A9B-9D5F7D3BFC47}"/>
              </a:ext>
            </a:extLst>
          </p:cNvPr>
          <p:cNvGraphicFramePr>
            <a:graphicFrameLocks noGrp="1"/>
          </p:cNvGraphicFramePr>
          <p:nvPr>
            <p:extLst>
              <p:ext uri="{D42A27DB-BD31-4B8C-83A1-F6EECF244321}">
                <p14:modId xmlns:p14="http://schemas.microsoft.com/office/powerpoint/2010/main" val="4225355957"/>
              </p:ext>
            </p:extLst>
          </p:nvPr>
        </p:nvGraphicFramePr>
        <p:xfrm>
          <a:off x="319090" y="881985"/>
          <a:ext cx="8505821" cy="3112174"/>
        </p:xfrm>
        <a:graphic>
          <a:graphicData uri="http://schemas.openxmlformats.org/drawingml/2006/table">
            <a:tbl>
              <a:tblPr>
                <a:tableStyleId>{8A107856-5554-42FB-B03E-39F5DBC370BA}</a:tableStyleId>
              </a:tblPr>
              <a:tblGrid>
                <a:gridCol w="1000946">
                  <a:extLst>
                    <a:ext uri="{9D8B030D-6E8A-4147-A177-3AD203B41FA5}">
                      <a16:colId xmlns:a16="http://schemas.microsoft.com/office/drawing/2014/main" val="902336867"/>
                    </a:ext>
                  </a:extLst>
                </a:gridCol>
                <a:gridCol w="866274">
                  <a:extLst>
                    <a:ext uri="{9D8B030D-6E8A-4147-A177-3AD203B41FA5}">
                      <a16:colId xmlns:a16="http://schemas.microsoft.com/office/drawing/2014/main" val="90316231"/>
                    </a:ext>
                  </a:extLst>
                </a:gridCol>
                <a:gridCol w="776896">
                  <a:extLst>
                    <a:ext uri="{9D8B030D-6E8A-4147-A177-3AD203B41FA5}">
                      <a16:colId xmlns:a16="http://schemas.microsoft.com/office/drawing/2014/main" val="3423361158"/>
                    </a:ext>
                  </a:extLst>
                </a:gridCol>
                <a:gridCol w="1127531">
                  <a:extLst>
                    <a:ext uri="{9D8B030D-6E8A-4147-A177-3AD203B41FA5}">
                      <a16:colId xmlns:a16="http://schemas.microsoft.com/office/drawing/2014/main" val="4087015980"/>
                    </a:ext>
                  </a:extLst>
                </a:gridCol>
                <a:gridCol w="1161907">
                  <a:extLst>
                    <a:ext uri="{9D8B030D-6E8A-4147-A177-3AD203B41FA5}">
                      <a16:colId xmlns:a16="http://schemas.microsoft.com/office/drawing/2014/main" val="2422554046"/>
                    </a:ext>
                  </a:extLst>
                </a:gridCol>
                <a:gridCol w="838773">
                  <a:extLst>
                    <a:ext uri="{9D8B030D-6E8A-4147-A177-3AD203B41FA5}">
                      <a16:colId xmlns:a16="http://schemas.microsoft.com/office/drawing/2014/main" val="1514073170"/>
                    </a:ext>
                  </a:extLst>
                </a:gridCol>
                <a:gridCol w="805332">
                  <a:extLst>
                    <a:ext uri="{9D8B030D-6E8A-4147-A177-3AD203B41FA5}">
                      <a16:colId xmlns:a16="http://schemas.microsoft.com/office/drawing/2014/main" val="2188986166"/>
                    </a:ext>
                  </a:extLst>
                </a:gridCol>
                <a:gridCol w="999139">
                  <a:extLst>
                    <a:ext uri="{9D8B030D-6E8A-4147-A177-3AD203B41FA5}">
                      <a16:colId xmlns:a16="http://schemas.microsoft.com/office/drawing/2014/main" val="1835605784"/>
                    </a:ext>
                  </a:extLst>
                </a:gridCol>
                <a:gridCol w="929023">
                  <a:extLst>
                    <a:ext uri="{9D8B030D-6E8A-4147-A177-3AD203B41FA5}">
                      <a16:colId xmlns:a16="http://schemas.microsoft.com/office/drawing/2014/main" val="728275245"/>
                    </a:ext>
                  </a:extLst>
                </a:gridCol>
              </a:tblGrid>
              <a:tr h="382612">
                <a:tc>
                  <a:txBody>
                    <a:bodyPr/>
                    <a:lstStyle/>
                    <a:p>
                      <a:pPr algn="ctr" rtl="0" fontAlgn="ctr"/>
                      <a:r>
                        <a:rPr lang="tr-TR" sz="1000" b="1" u="none" strike="noStrike" dirty="0" err="1">
                          <a:effectLst/>
                        </a:rPr>
                        <a:t>Method</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a:effectLst/>
                        </a:rPr>
                        <a:t>No Attack 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a:effectLst/>
                        </a:rPr>
                        <a:t>No Attack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a:effectLst/>
                        </a:rPr>
                        <a:t>Random Gaussian w/out LDP</a:t>
                      </a:r>
                      <a:endParaRPr lang="tr-TR" sz="1000" b="1" i="0" u="none" strike="noStrike">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a:effectLst/>
                        </a:rPr>
                        <a:t>IPM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a:effectLst/>
                        </a:rPr>
                        <a:t>IPM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a:effectLst/>
                        </a:rPr>
                        <a:t>Label Flipping w/out LDP</a:t>
                      </a:r>
                      <a:endParaRPr lang="tr-TR" sz="1000" b="1" i="0" u="none" strike="noStrike">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00" b="1" u="none" strike="noStrike" dirty="0" err="1">
                          <a:effectLst/>
                        </a:rPr>
                        <a:t>Label</a:t>
                      </a:r>
                      <a:r>
                        <a:rPr lang="tr-TR" sz="1000" b="1" u="none" strike="noStrike" dirty="0">
                          <a:effectLst/>
                        </a:rPr>
                        <a:t> </a:t>
                      </a:r>
                      <a:r>
                        <a:rPr lang="tr-TR" sz="1000" b="1" u="none" strike="noStrike" dirty="0" err="1">
                          <a:effectLst/>
                        </a:rPr>
                        <a:t>Flipping</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3386688747"/>
                  </a:ext>
                </a:extLst>
              </a:tr>
              <a:tr h="156350">
                <a:tc>
                  <a:txBody>
                    <a:bodyPr/>
                    <a:lstStyle/>
                    <a:p>
                      <a:pPr algn="ctr" rtl="0" fontAlgn="ctr"/>
                      <a:r>
                        <a:rPr lang="tr-TR" sz="1000" b="1" u="none" strike="noStrike">
                          <a:effectLst/>
                        </a:rPr>
                        <a:t>FedAverage</a:t>
                      </a:r>
                      <a:endParaRPr lang="tr-TR" sz="1000" b="1" i="0" u="none" strike="noStrike">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98.89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92.82</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9.80 </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fontAlgn="ctr"/>
                      <a:r>
                        <a:rPr lang="tr-TR" sz="1050" u="none" strike="noStrike" dirty="0">
                          <a:effectLst/>
                        </a:rPr>
                        <a:t>12.56</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rtl="0" fontAlgn="ctr"/>
                      <a:r>
                        <a:rPr lang="tr-TR" sz="1050" u="none" strike="noStrike" dirty="0">
                          <a:effectLst/>
                        </a:rPr>
                        <a:t>98.60</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89.88</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98.26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91.04</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2777944244"/>
                  </a:ext>
                </a:extLst>
              </a:tr>
              <a:tr h="156350">
                <a:tc>
                  <a:txBody>
                    <a:bodyPr/>
                    <a:lstStyle/>
                    <a:p>
                      <a:pPr algn="ctr" rtl="0" fontAlgn="ctr"/>
                      <a:r>
                        <a:rPr lang="tr-TR" sz="1000" b="1" u="none" strike="noStrike">
                          <a:effectLst/>
                        </a:rPr>
                        <a:t>Krum</a:t>
                      </a:r>
                      <a:endParaRPr lang="tr-TR" sz="1000" b="1" i="0" u="none" strike="noStrike">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94.09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80.53</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94.29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79.99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10.32</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fontAlgn="ctr"/>
                      <a:r>
                        <a:rPr lang="tr-TR" sz="1050" u="none" strike="noStrike" dirty="0">
                          <a:effectLst/>
                        </a:rPr>
                        <a:t>9,80</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rtl="0" fontAlgn="ctr"/>
                      <a:r>
                        <a:rPr lang="tr-TR" sz="1050" u="none" strike="noStrike" dirty="0">
                          <a:effectLst/>
                        </a:rPr>
                        <a:t>94.17</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79.06</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2488552928"/>
                  </a:ext>
                </a:extLst>
              </a:tr>
              <a:tr h="156350">
                <a:tc>
                  <a:txBody>
                    <a:bodyPr/>
                    <a:lstStyle/>
                    <a:p>
                      <a:pPr algn="ctr" rtl="0" fontAlgn="ctr"/>
                      <a:r>
                        <a:rPr lang="tr-TR" sz="1000" b="1" u="none" strike="noStrike" dirty="0" err="1">
                          <a:effectLst/>
                        </a:rPr>
                        <a:t>Mkrum</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98.77</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92.36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98.86 </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92.29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94.71</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71.93</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tc>
                  <a:txBody>
                    <a:bodyPr/>
                    <a:lstStyle/>
                    <a:p>
                      <a:pPr algn="ctr" rtl="0" fontAlgn="ctr"/>
                      <a:r>
                        <a:rPr lang="tr-TR" sz="1050" u="none" strike="noStrike" dirty="0">
                          <a:effectLst/>
                        </a:rPr>
                        <a:t>98.87</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89.84</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4068183282"/>
                  </a:ext>
                </a:extLst>
              </a:tr>
              <a:tr h="156350">
                <a:tc>
                  <a:txBody>
                    <a:bodyPr/>
                    <a:lstStyle/>
                    <a:p>
                      <a:pPr algn="ctr" rtl="0" fontAlgn="ctr"/>
                      <a:r>
                        <a:rPr lang="tr-TR" sz="1000" b="1" u="none" strike="noStrike" dirty="0" err="1">
                          <a:effectLst/>
                        </a:rPr>
                        <a:t>Median</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98.74</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91.29</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tc>
                  <a:txBody>
                    <a:bodyPr/>
                    <a:lstStyle/>
                    <a:p>
                      <a:pPr algn="ctr" rtl="0" fontAlgn="ctr"/>
                      <a:r>
                        <a:rPr lang="tr-TR" sz="1050" u="none" strike="noStrike" dirty="0">
                          <a:effectLst/>
                        </a:rPr>
                        <a:t>98.80</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90.91</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a:txBody>
                    <a:bodyPr/>
                    <a:lstStyle/>
                    <a:p>
                      <a:pPr algn="ctr" rtl="0" fontAlgn="ctr"/>
                      <a:r>
                        <a:rPr lang="tr-TR" sz="1050" u="none" strike="noStrike" dirty="0">
                          <a:effectLst/>
                        </a:rPr>
                        <a:t>94.70</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7.73</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50" u="none" strike="noStrike" dirty="0">
                          <a:effectLst/>
                        </a:rPr>
                        <a:t>98.57</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88.50</a:t>
                      </a:r>
                      <a:endParaRPr lang="tr-TR" sz="1050" b="0" i="0" u="none" strike="noStrike" dirty="0">
                        <a:solidFill>
                          <a:srgbClr val="000000"/>
                        </a:solidFill>
                        <a:effectLst/>
                        <a:latin typeface="Times New Roman" panose="02020603050405020304" pitchFamily="18" charset="0"/>
                      </a:endParaRPr>
                    </a:p>
                  </a:txBody>
                  <a:tcPr marL="6098" marR="6098" marT="6098"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24201653"/>
                  </a:ext>
                </a:extLst>
              </a:tr>
              <a:tr h="292618">
                <a:tc>
                  <a:txBody>
                    <a:bodyPr/>
                    <a:lstStyle/>
                    <a:p>
                      <a:pPr algn="ctr" rtl="0" fontAlgn="ctr"/>
                      <a:r>
                        <a:rPr lang="tr-TR" sz="1000" b="1" u="none" strike="noStrike" dirty="0" err="1">
                          <a:effectLst/>
                        </a:rPr>
                        <a:t>Centered</a:t>
                      </a:r>
                      <a:r>
                        <a:rPr lang="tr-TR" sz="1000" b="1" u="none" strike="noStrike" dirty="0">
                          <a:effectLst/>
                        </a:rPr>
                        <a:t> </a:t>
                      </a:r>
                      <a:r>
                        <a:rPr lang="tr-TR" sz="1000" b="1" u="none" strike="noStrike" dirty="0" err="1">
                          <a:effectLst/>
                        </a:rPr>
                        <a:t>Clipping</a:t>
                      </a:r>
                      <a:endParaRPr lang="tr-TR" sz="1000" b="1"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tcPr>
                </a:tc>
                <a:tc>
                  <a:txBody>
                    <a:bodyPr/>
                    <a:lstStyle/>
                    <a:p>
                      <a:pPr algn="ctr" rtl="0" fontAlgn="ctr"/>
                      <a:r>
                        <a:rPr lang="tr-TR" sz="1050" u="none" strike="noStrike" dirty="0">
                          <a:effectLst/>
                        </a:rPr>
                        <a:t>98.96</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67.92</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50" u="none" strike="noStrike" dirty="0">
                          <a:effectLst/>
                        </a:rPr>
                        <a:t>98.84</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66.38</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50" u="none" strike="noStrike" dirty="0">
                          <a:effectLst/>
                        </a:rPr>
                        <a:t>98.52</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57.21</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50" u="none" strike="noStrike" dirty="0">
                          <a:effectLst/>
                        </a:rPr>
                        <a:t>98.86</a:t>
                      </a:r>
                      <a:endParaRPr lang="tr-TR" sz="1050" b="0" i="0" u="none" strike="noStrike" dirty="0">
                        <a:solidFill>
                          <a:srgbClr val="000000"/>
                        </a:solidFill>
                        <a:effectLst/>
                        <a:latin typeface="Times New Roman" panose="02020603050405020304" pitchFamily="18" charset="0"/>
                      </a:endParaRPr>
                    </a:p>
                  </a:txBody>
                  <a:tcPr marL="6098" marR="6098" marT="609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50" u="none" strike="noStrike" dirty="0">
                          <a:effectLst/>
                        </a:rPr>
                        <a:t>66.04</a:t>
                      </a:r>
                      <a:endParaRPr lang="tr-TR" sz="1050" b="0" i="0" u="none" strike="noStrike" dirty="0">
                        <a:solidFill>
                          <a:srgbClr val="000000"/>
                        </a:solidFill>
                        <a:effectLst/>
                        <a:latin typeface="Times New Roman" panose="02020603050405020304" pitchFamily="18" charset="0"/>
                      </a:endParaRPr>
                    </a:p>
                  </a:txBody>
                  <a:tcPr marL="6098" marR="6098" marT="609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530634798"/>
                  </a:ext>
                </a:extLst>
              </a:tr>
              <a:tr h="382612">
                <a:tc>
                  <a:txBody>
                    <a:bodyPr/>
                    <a:lstStyle/>
                    <a:p>
                      <a:pPr algn="ctr" rtl="0" fontAlgn="ctr"/>
                      <a:r>
                        <a:rPr lang="tr-TR" sz="1000" b="1" u="none" strike="noStrike" dirty="0">
                          <a:effectLst/>
                        </a:rPr>
                        <a:t>Clustering</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98.70</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fontAlgn="ctr"/>
                      <a:r>
                        <a:rPr lang="tr-TR" sz="1050" u="none" strike="noStrike" dirty="0">
                          <a:effectLst/>
                        </a:rPr>
                        <a:t>92.56</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rtl="0" fontAlgn="ctr"/>
                      <a:r>
                        <a:rPr lang="tr-TR" sz="1050" u="none" strike="noStrike" dirty="0">
                          <a:effectLst/>
                        </a:rPr>
                        <a:t>98.76</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fontAlgn="ctr"/>
                      <a:r>
                        <a:rPr lang="tr-TR" sz="1050" u="none" strike="noStrike" dirty="0">
                          <a:effectLst/>
                        </a:rPr>
                        <a:t>92.05</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rtl="0" fontAlgn="ctr"/>
                      <a:r>
                        <a:rPr lang="tr-TR" sz="1050" u="none" strike="noStrike" dirty="0">
                          <a:effectLst/>
                        </a:rPr>
                        <a:t>93.94</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fontAlgn="ctr"/>
                      <a:r>
                        <a:rPr lang="tr-TR" sz="1050" u="none" strike="noStrike" dirty="0">
                          <a:effectLst/>
                        </a:rPr>
                        <a:t>0.84</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50" u="none" strike="noStrike" dirty="0">
                          <a:effectLst/>
                        </a:rPr>
                        <a:t>98.63</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tc>
                  <a:txBody>
                    <a:bodyPr/>
                    <a:lstStyle/>
                    <a:p>
                      <a:pPr algn="ctr" fontAlgn="ctr"/>
                      <a:r>
                        <a:rPr lang="tr-TR" sz="1050" u="none" strike="noStrike" dirty="0">
                          <a:effectLst/>
                        </a:rPr>
                        <a:t>90.87</a:t>
                      </a:r>
                      <a:endParaRPr lang="tr-TR" sz="1050" b="0" i="0" u="none" strike="noStrike" dirty="0">
                        <a:solidFill>
                          <a:srgbClr val="000000"/>
                        </a:solidFill>
                        <a:effectLst/>
                        <a:latin typeface="Times New Roman" panose="02020603050405020304" pitchFamily="18" charset="0"/>
                      </a:endParaRPr>
                    </a:p>
                  </a:txBody>
                  <a:tcPr marL="6098" marR="6098" marT="6098"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32433879"/>
                  </a:ext>
                </a:extLst>
              </a:tr>
              <a:tr h="292618">
                <a:tc>
                  <a:txBody>
                    <a:bodyPr/>
                    <a:lstStyle/>
                    <a:p>
                      <a:pPr algn="ctr" rtl="0" fontAlgn="ctr"/>
                      <a:r>
                        <a:rPr lang="tr-TR" sz="1000" b="1" u="none" strike="noStrike" dirty="0" err="1">
                          <a:effectLst/>
                        </a:rPr>
                        <a:t>Clipped</a:t>
                      </a:r>
                      <a:r>
                        <a:rPr lang="tr-TR" sz="1000" b="1" u="none" strike="noStrike" dirty="0">
                          <a:effectLst/>
                        </a:rPr>
                        <a:t> Clustering</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98.90</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91.26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95.13</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65.36</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rtl="0" fontAlgn="ctr"/>
                      <a:r>
                        <a:rPr lang="tr-TR" sz="1050" u="none" strike="noStrike" dirty="0">
                          <a:effectLst/>
                        </a:rPr>
                        <a:t>98.58</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82.98</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98.95</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89.84</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3725079266"/>
                  </a:ext>
                </a:extLst>
              </a:tr>
              <a:tr h="156350">
                <a:tc>
                  <a:txBody>
                    <a:bodyPr/>
                    <a:lstStyle/>
                    <a:p>
                      <a:pPr algn="ctr" rtl="0" fontAlgn="ctr"/>
                      <a:r>
                        <a:rPr lang="tr-TR" sz="1000" b="1" u="none" strike="noStrike" dirty="0">
                          <a:effectLst/>
                        </a:rPr>
                        <a:t>Cos </a:t>
                      </a:r>
                      <a:r>
                        <a:rPr lang="tr-TR" sz="1000" b="1" u="none" strike="noStrike" dirty="0" err="1">
                          <a:effectLst/>
                        </a:rPr>
                        <a:t>Defence</a:t>
                      </a:r>
                      <a:endParaRPr lang="tr-TR" sz="1000" b="1"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98.84</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92.20</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90.44</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56.03</a:t>
                      </a:r>
                      <a:endParaRPr lang="tr-TR" sz="1050" b="0" i="0" u="none" strike="noStrike" dirty="0">
                        <a:solidFill>
                          <a:srgbClr val="000000"/>
                        </a:solidFill>
                        <a:effectLst/>
                        <a:latin typeface="Times New Roman" panose="02020603050405020304" pitchFamily="18" charset="0"/>
                      </a:endParaRPr>
                    </a:p>
                  </a:txBody>
                  <a:tcPr marL="6098" marR="6098" marT="6098" marB="0" anchor="ctr">
                    <a:solidFill>
                      <a:srgbClr val="F9998B"/>
                    </a:solidFill>
                  </a:tcPr>
                </a:tc>
                <a:tc>
                  <a:txBody>
                    <a:bodyPr/>
                    <a:lstStyle/>
                    <a:p>
                      <a:pPr algn="ctr" fontAlgn="ctr"/>
                      <a:r>
                        <a:rPr lang="tr-TR" sz="1050" u="none" strike="noStrike" dirty="0">
                          <a:effectLst/>
                        </a:rPr>
                        <a:t>98.89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91.39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98.94</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90.68</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876132546"/>
                  </a:ext>
                </a:extLst>
              </a:tr>
              <a:tr h="257528">
                <a:tc>
                  <a:txBody>
                    <a:bodyPr/>
                    <a:lstStyle/>
                    <a:p>
                      <a:pPr algn="ctr" rtl="0" fontAlgn="ctr"/>
                      <a:r>
                        <a:rPr lang="tr-TR" sz="1000" b="1" u="none" strike="noStrike" dirty="0" err="1">
                          <a:solidFill>
                            <a:srgbClr val="006200"/>
                          </a:solidFill>
                          <a:effectLst/>
                        </a:rPr>
                        <a:t>Trimmed</a:t>
                      </a:r>
                      <a:r>
                        <a:rPr lang="tr-TR" sz="1000" b="1" u="none" strike="noStrike" dirty="0">
                          <a:solidFill>
                            <a:srgbClr val="006200"/>
                          </a:solidFill>
                          <a:effectLst/>
                        </a:rPr>
                        <a:t> </a:t>
                      </a:r>
                      <a:r>
                        <a:rPr lang="tr-TR" sz="1000" b="1" u="none" strike="noStrike" dirty="0" err="1">
                          <a:solidFill>
                            <a:srgbClr val="006200"/>
                          </a:solidFill>
                          <a:effectLst/>
                        </a:rPr>
                        <a:t>Mean</a:t>
                      </a:r>
                      <a:endParaRPr lang="tr-TR" sz="1000" b="1" i="0" u="none" strike="noStrike" dirty="0">
                        <a:solidFill>
                          <a:srgbClr val="0062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98.93</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92.82</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98.88</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92.24</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97.70</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86.65</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98.56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91.02</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1413085494"/>
                  </a:ext>
                </a:extLst>
              </a:tr>
              <a:tr h="292618">
                <a:tc>
                  <a:txBody>
                    <a:bodyPr/>
                    <a:lstStyle/>
                    <a:p>
                      <a:pPr algn="ctr" rtl="0" fontAlgn="ctr"/>
                      <a:r>
                        <a:rPr lang="tr-TR" sz="1000" b="1" u="none" strike="noStrike" dirty="0" err="1">
                          <a:solidFill>
                            <a:srgbClr val="006200"/>
                          </a:solidFill>
                          <a:effectLst/>
                        </a:rPr>
                        <a:t>Geometric</a:t>
                      </a:r>
                      <a:r>
                        <a:rPr lang="tr-TR" sz="1000" b="1" u="none" strike="noStrike" dirty="0">
                          <a:solidFill>
                            <a:srgbClr val="006200"/>
                          </a:solidFill>
                          <a:effectLst/>
                        </a:rPr>
                        <a:t> </a:t>
                      </a:r>
                      <a:r>
                        <a:rPr lang="tr-TR" sz="1000" b="1" u="none" strike="noStrike" dirty="0" err="1">
                          <a:solidFill>
                            <a:srgbClr val="006200"/>
                          </a:solidFill>
                          <a:effectLst/>
                        </a:rPr>
                        <a:t>Median</a:t>
                      </a:r>
                      <a:endParaRPr lang="tr-TR" sz="1000" b="1" i="0" u="none" strike="noStrike" dirty="0">
                        <a:solidFill>
                          <a:srgbClr val="0062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98.92</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92.85</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98.72</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86.83</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98.53</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89.66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93.46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91.10</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522940502"/>
                  </a:ext>
                </a:extLst>
              </a:tr>
              <a:tr h="306961">
                <a:tc>
                  <a:txBody>
                    <a:bodyPr/>
                    <a:lstStyle/>
                    <a:p>
                      <a:pPr algn="ctr" rtl="0" fontAlgn="ctr"/>
                      <a:r>
                        <a:rPr lang="tr-TR" sz="1000" b="1" u="none" strike="noStrike" dirty="0" err="1">
                          <a:solidFill>
                            <a:srgbClr val="006200"/>
                          </a:solidFill>
                          <a:effectLst/>
                        </a:rPr>
                        <a:t>Bulyan</a:t>
                      </a:r>
                      <a:endParaRPr lang="tr-TR" sz="1000" b="1" i="0" u="none" strike="noStrike" dirty="0">
                        <a:solidFill>
                          <a:srgbClr val="0062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98.89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92.82</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rtl="0" fontAlgn="ctr"/>
                      <a:r>
                        <a:rPr lang="tr-TR" sz="1050" u="none" strike="noStrike" dirty="0">
                          <a:effectLst/>
                        </a:rPr>
                        <a:t>98.69</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91.96</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gridSpan="2">
                  <a:txBody>
                    <a:bodyPr/>
                    <a:lstStyle/>
                    <a:p>
                      <a:pPr algn="ctr" rtl="0" fontAlgn="ctr"/>
                      <a:r>
                        <a:rPr lang="tr-TR" sz="1050" u="none" strike="noStrike" dirty="0" err="1">
                          <a:effectLst/>
                        </a:rPr>
                        <a:t>Cannot</a:t>
                      </a:r>
                      <a:r>
                        <a:rPr lang="tr-TR" sz="1050" u="none" strike="noStrike" dirty="0">
                          <a:effectLst/>
                        </a:rPr>
                        <a:t> </a:t>
                      </a:r>
                      <a:r>
                        <a:rPr lang="tr-TR" sz="1050" u="none" strike="noStrike" dirty="0" err="1">
                          <a:effectLst/>
                        </a:rPr>
                        <a:t>run</a:t>
                      </a:r>
                      <a:r>
                        <a:rPr lang="tr-TR" sz="1050" u="none" strike="noStrike" dirty="0">
                          <a:effectLst/>
                        </a:rPr>
                        <a:t> </a:t>
                      </a:r>
                      <a:r>
                        <a:rPr lang="tr-TR" sz="1050" u="none" strike="noStrike" dirty="0" err="1">
                          <a:effectLst/>
                        </a:rPr>
                        <a:t>with</a:t>
                      </a:r>
                      <a:r>
                        <a:rPr lang="tr-TR" sz="1050" u="none" strike="noStrike" dirty="0">
                          <a:effectLst/>
                        </a:rPr>
                        <a:t> 40% </a:t>
                      </a:r>
                      <a:r>
                        <a:rPr lang="tr-TR" sz="1050" u="none" strike="noStrike" dirty="0" err="1">
                          <a:effectLst/>
                        </a:rPr>
                        <a:t>malicious</a:t>
                      </a:r>
                      <a:r>
                        <a:rPr lang="tr-TR" sz="1050" u="none" strike="noStrike" dirty="0">
                          <a:effectLst/>
                        </a:rPr>
                        <a:t> </a:t>
                      </a:r>
                      <a:r>
                        <a:rPr lang="tr-TR" sz="1050" u="none" strike="noStrike" dirty="0" err="1">
                          <a:effectLst/>
                        </a:rPr>
                        <a:t>clients</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hMerge="1">
                  <a:txBody>
                    <a:bodyPr/>
                    <a:lstStyle/>
                    <a:p>
                      <a:endParaRPr lang="en-US"/>
                    </a:p>
                  </a:txBody>
                  <a:tcPr/>
                </a:tc>
                <a:tc>
                  <a:txBody>
                    <a:bodyPr/>
                    <a:lstStyle/>
                    <a:p>
                      <a:pPr algn="ctr" rtl="0" fontAlgn="ctr"/>
                      <a:r>
                        <a:rPr lang="tr-TR" sz="1050" u="none" strike="noStrike" dirty="0">
                          <a:effectLst/>
                        </a:rPr>
                        <a:t>98.75</a:t>
                      </a:r>
                      <a:endParaRPr lang="tr-TR" sz="1050" b="0" i="0" u="none" strike="noStrike" dirty="0">
                        <a:solidFill>
                          <a:srgbClr val="000000"/>
                        </a:solidFill>
                        <a:effectLst/>
                        <a:latin typeface="Times New Roman" panose="02020603050405020304" pitchFamily="18" charset="0"/>
                      </a:endParaRPr>
                    </a:p>
                  </a:txBody>
                  <a:tcPr marL="6098" marR="6098" marT="6098" marB="0" anchor="ctr"/>
                </a:tc>
                <a:tc>
                  <a:txBody>
                    <a:bodyPr/>
                    <a:lstStyle/>
                    <a:p>
                      <a:pPr algn="ctr" fontAlgn="ctr"/>
                      <a:r>
                        <a:rPr lang="tr-TR" sz="1050" u="none" strike="noStrike" dirty="0">
                          <a:effectLst/>
                        </a:rPr>
                        <a:t>89.51</a:t>
                      </a:r>
                      <a:endParaRPr lang="tr-TR" sz="1050" b="0" i="0" u="none" strike="noStrike" dirty="0">
                        <a:solidFill>
                          <a:srgbClr val="000000"/>
                        </a:solidFill>
                        <a:effectLst/>
                        <a:latin typeface="Times New Roman" panose="02020603050405020304" pitchFamily="18" charset="0"/>
                      </a:endParaRPr>
                    </a:p>
                  </a:txBody>
                  <a:tcPr marL="6098" marR="6098" marT="6098" marB="0" anchor="ctr"/>
                </a:tc>
                <a:extLst>
                  <a:ext uri="{0D108BD9-81ED-4DB2-BD59-A6C34878D82A}">
                    <a16:rowId xmlns:a16="http://schemas.microsoft.com/office/drawing/2014/main" val="1060347788"/>
                  </a:ext>
                </a:extLst>
              </a:tr>
            </a:tbl>
          </a:graphicData>
        </a:graphic>
      </p:graphicFrame>
    </p:spTree>
    <p:extLst>
      <p:ext uri="{BB962C8B-B14F-4D97-AF65-F5344CB8AC3E}">
        <p14:creationId xmlns:p14="http://schemas.microsoft.com/office/powerpoint/2010/main" val="82075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50EB3946-8589-2AE8-7660-CC2524583CF5}"/>
              </a:ext>
            </a:extLst>
          </p:cNvPr>
          <p:cNvSpPr>
            <a:spLocks noGrp="1"/>
          </p:cNvSpPr>
          <p:nvPr>
            <p:ph type="title"/>
          </p:nvPr>
        </p:nvSpPr>
        <p:spPr>
          <a:xfrm>
            <a:off x="319090" y="331920"/>
            <a:ext cx="8508999" cy="380745"/>
          </a:xfrm>
        </p:spPr>
        <p:txBody>
          <a:bodyPr/>
          <a:lstStyle/>
          <a:p>
            <a:pPr algn="ctr"/>
            <a:r>
              <a:rPr lang="en-US" noProof="0" dirty="0"/>
              <a:t>Accuracy Results for MNIST – Non-IID</a:t>
            </a:r>
          </a:p>
        </p:txBody>
      </p:sp>
      <p:sp>
        <p:nvSpPr>
          <p:cNvPr id="4" name="Slayt Numarası Yer Tutucusu 3">
            <a:extLst>
              <a:ext uri="{FF2B5EF4-FFF2-40B4-BE49-F238E27FC236}">
                <a16:creationId xmlns:a16="http://schemas.microsoft.com/office/drawing/2014/main" id="{7A9F791D-1A59-1CC9-AA4C-316FE5D4C3AD}"/>
              </a:ext>
            </a:extLst>
          </p:cNvPr>
          <p:cNvSpPr>
            <a:spLocks noGrp="1"/>
          </p:cNvSpPr>
          <p:nvPr>
            <p:ph type="sldNum" sz="quarter" idx="11"/>
          </p:nvPr>
        </p:nvSpPr>
        <p:spPr/>
        <p:txBody>
          <a:bodyPr/>
          <a:lstStyle/>
          <a:p>
            <a:fld id="{CE58CB1E-F828-4F11-99E0-327109AF9DA4}" type="slidenum">
              <a:rPr lang="en-US" noProof="0" smtClean="0"/>
              <a:pPr/>
              <a:t>12</a:t>
            </a:fld>
            <a:endParaRPr lang="en-US" noProof="0" dirty="0"/>
          </a:p>
        </p:txBody>
      </p:sp>
      <p:sp>
        <p:nvSpPr>
          <p:cNvPr id="5" name="Alt Bilgi Yer Tutucusu 4">
            <a:extLst>
              <a:ext uri="{FF2B5EF4-FFF2-40B4-BE49-F238E27FC236}">
                <a16:creationId xmlns:a16="http://schemas.microsoft.com/office/drawing/2014/main" id="{17245F32-305C-28B3-057E-2D124D135C05}"/>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sp>
        <p:nvSpPr>
          <p:cNvPr id="9" name="Metin kutusu 8">
            <a:extLst>
              <a:ext uri="{FF2B5EF4-FFF2-40B4-BE49-F238E27FC236}">
                <a16:creationId xmlns:a16="http://schemas.microsoft.com/office/drawing/2014/main" id="{097C5BA8-83C4-84E5-00FD-E97D624316F3}"/>
              </a:ext>
            </a:extLst>
          </p:cNvPr>
          <p:cNvSpPr txBox="1"/>
          <p:nvPr/>
        </p:nvSpPr>
        <p:spPr>
          <a:xfrm>
            <a:off x="319090" y="4030464"/>
            <a:ext cx="6397970" cy="613951"/>
          </a:xfrm>
          <a:prstGeom prst="rect">
            <a:avLst/>
          </a:prstGeom>
          <a:noFill/>
        </p:spPr>
        <p:txBody>
          <a:bodyPr wrap="square" lIns="0" tIns="0" rIns="0" bIns="0" rtlCol="0">
            <a:spAutoFit/>
          </a:bodyPr>
          <a:lstStyle/>
          <a:p>
            <a:pPr>
              <a:lnSpc>
                <a:spcPct val="114000"/>
              </a:lnSpc>
            </a:pPr>
            <a:r>
              <a:rPr lang="en-US" sz="1200" noProof="0" dirty="0">
                <a:latin typeface="+mn-lt"/>
              </a:rPr>
              <a:t>Common: 80 Epochs, 100 Clients, 1 Local Iteration, Batch size 64, Dirichlet alpha 0.5</a:t>
            </a:r>
            <a:br>
              <a:rPr lang="en-US" sz="1200" noProof="0" dirty="0">
                <a:latin typeface="+mn-lt"/>
              </a:rPr>
            </a:br>
            <a:r>
              <a:rPr lang="en-US" sz="1200" dirty="0"/>
              <a:t>Attack Cases: 20% malicious clients for Random Gaussian and Label Flipping (100%  flipping). 40% malicious clients for IPM.</a:t>
            </a:r>
            <a:endParaRPr lang="en-US" sz="1200" noProof="0" dirty="0">
              <a:latin typeface="+mn-lt"/>
            </a:endParaRPr>
          </a:p>
        </p:txBody>
      </p:sp>
      <p:graphicFrame>
        <p:nvGraphicFramePr>
          <p:cNvPr id="8" name="İçerik Yer Tutucusu 7">
            <a:extLst>
              <a:ext uri="{FF2B5EF4-FFF2-40B4-BE49-F238E27FC236}">
                <a16:creationId xmlns:a16="http://schemas.microsoft.com/office/drawing/2014/main" id="{85220953-A9DE-AD0A-245B-60B5435E1395}"/>
              </a:ext>
            </a:extLst>
          </p:cNvPr>
          <p:cNvGraphicFramePr>
            <a:graphicFrameLocks noGrp="1"/>
          </p:cNvGraphicFramePr>
          <p:nvPr>
            <p:ph idx="1"/>
            <p:extLst>
              <p:ext uri="{D42A27DB-BD31-4B8C-83A1-F6EECF244321}">
                <p14:modId xmlns:p14="http://schemas.microsoft.com/office/powerpoint/2010/main" val="3780306842"/>
              </p:ext>
            </p:extLst>
          </p:nvPr>
        </p:nvGraphicFramePr>
        <p:xfrm>
          <a:off x="319090" y="877932"/>
          <a:ext cx="8507918" cy="3060796"/>
        </p:xfrm>
        <a:graphic>
          <a:graphicData uri="http://schemas.openxmlformats.org/drawingml/2006/table">
            <a:tbl>
              <a:tblPr>
                <a:tableStyleId>{8A107856-5554-42FB-B03E-39F5DBC370BA}</a:tableStyleId>
              </a:tblPr>
              <a:tblGrid>
                <a:gridCol w="932194">
                  <a:extLst>
                    <a:ext uri="{9D8B030D-6E8A-4147-A177-3AD203B41FA5}">
                      <a16:colId xmlns:a16="http://schemas.microsoft.com/office/drawing/2014/main" val="360737609"/>
                    </a:ext>
                  </a:extLst>
                </a:gridCol>
                <a:gridCol w="783740">
                  <a:extLst>
                    <a:ext uri="{9D8B030D-6E8A-4147-A177-3AD203B41FA5}">
                      <a16:colId xmlns:a16="http://schemas.microsoft.com/office/drawing/2014/main" val="1460369202"/>
                    </a:ext>
                  </a:extLst>
                </a:gridCol>
                <a:gridCol w="721635">
                  <a:extLst>
                    <a:ext uri="{9D8B030D-6E8A-4147-A177-3AD203B41FA5}">
                      <a16:colId xmlns:a16="http://schemas.microsoft.com/office/drawing/2014/main" val="3091328940"/>
                    </a:ext>
                  </a:extLst>
                </a:gridCol>
                <a:gridCol w="1175949">
                  <a:extLst>
                    <a:ext uri="{9D8B030D-6E8A-4147-A177-3AD203B41FA5}">
                      <a16:colId xmlns:a16="http://schemas.microsoft.com/office/drawing/2014/main" val="3320768202"/>
                    </a:ext>
                  </a:extLst>
                </a:gridCol>
                <a:gridCol w="1155031">
                  <a:extLst>
                    <a:ext uri="{9D8B030D-6E8A-4147-A177-3AD203B41FA5}">
                      <a16:colId xmlns:a16="http://schemas.microsoft.com/office/drawing/2014/main" val="4225902072"/>
                    </a:ext>
                  </a:extLst>
                </a:gridCol>
                <a:gridCol w="801573">
                  <a:extLst>
                    <a:ext uri="{9D8B030D-6E8A-4147-A177-3AD203B41FA5}">
                      <a16:colId xmlns:a16="http://schemas.microsoft.com/office/drawing/2014/main" val="1733241719"/>
                    </a:ext>
                  </a:extLst>
                </a:gridCol>
                <a:gridCol w="977898">
                  <a:extLst>
                    <a:ext uri="{9D8B030D-6E8A-4147-A177-3AD203B41FA5}">
                      <a16:colId xmlns:a16="http://schemas.microsoft.com/office/drawing/2014/main" val="4013262794"/>
                    </a:ext>
                  </a:extLst>
                </a:gridCol>
                <a:gridCol w="943047">
                  <a:extLst>
                    <a:ext uri="{9D8B030D-6E8A-4147-A177-3AD203B41FA5}">
                      <a16:colId xmlns:a16="http://schemas.microsoft.com/office/drawing/2014/main" val="1225697631"/>
                    </a:ext>
                  </a:extLst>
                </a:gridCol>
                <a:gridCol w="1016851">
                  <a:extLst>
                    <a:ext uri="{9D8B030D-6E8A-4147-A177-3AD203B41FA5}">
                      <a16:colId xmlns:a16="http://schemas.microsoft.com/office/drawing/2014/main" val="1732852422"/>
                    </a:ext>
                  </a:extLst>
                </a:gridCol>
              </a:tblGrid>
              <a:tr h="415248">
                <a:tc>
                  <a:txBody>
                    <a:bodyPr/>
                    <a:lstStyle/>
                    <a:p>
                      <a:pPr algn="ctr" rtl="0" fontAlgn="ctr"/>
                      <a:r>
                        <a:rPr lang="tr-TR" sz="1000" b="1" u="none" strike="noStrike" dirty="0" err="1">
                          <a:effectLst/>
                        </a:rPr>
                        <a:t>Method</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a:effectLst/>
                        </a:rPr>
                        <a:t>No Attack 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a:effectLst/>
                        </a:rPr>
                        <a:t>No Attack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a:effectLst/>
                        </a:rPr>
                        <a:t>IPM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a:effectLst/>
                        </a:rPr>
                        <a:t>IPM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a:effectLst/>
                        </a:rPr>
                        <a:t>Label Flipping w/out LDP</a:t>
                      </a:r>
                      <a:endParaRPr lang="tr-TR" sz="1000" b="1" i="0" u="none" strike="noStrike">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b="1" u="none" strike="noStrike" dirty="0" err="1">
                          <a:effectLst/>
                        </a:rPr>
                        <a:t>Label</a:t>
                      </a:r>
                      <a:r>
                        <a:rPr lang="tr-TR" sz="1000" b="1" u="none" strike="noStrike" dirty="0">
                          <a:effectLst/>
                        </a:rPr>
                        <a:t> </a:t>
                      </a:r>
                      <a:r>
                        <a:rPr lang="tr-TR" sz="1000" b="1" u="none" strike="noStrike" dirty="0" err="1">
                          <a:effectLst/>
                        </a:rPr>
                        <a:t>Flipping</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2286450231"/>
                  </a:ext>
                </a:extLst>
              </a:tr>
              <a:tr h="193647">
                <a:tc>
                  <a:txBody>
                    <a:bodyPr/>
                    <a:lstStyle/>
                    <a:p>
                      <a:pPr algn="ctr" rtl="0" fontAlgn="ctr"/>
                      <a:r>
                        <a:rPr lang="tr-TR" sz="1000" b="1" u="none" strike="noStrike">
                          <a:effectLst/>
                        </a:rPr>
                        <a:t>FedAverage</a:t>
                      </a:r>
                      <a:endParaRPr lang="tr-TR" sz="1000" b="1" i="0" u="none" strike="noStrike">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98.85</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rtl="0" fontAlgn="ctr"/>
                      <a:r>
                        <a:rPr lang="tr-TR" sz="1000" u="none" strike="noStrike" dirty="0">
                          <a:effectLst/>
                        </a:rPr>
                        <a:t>90.56</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rtl="0" fontAlgn="ctr"/>
                      <a:r>
                        <a:rPr lang="tr-TR" sz="1000" u="none" strike="noStrike" dirty="0">
                          <a:effectLst/>
                        </a:rPr>
                        <a:t>9.80</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12.75</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98.41</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fontAlgn="ctr"/>
                      <a:r>
                        <a:rPr lang="tr-TR" sz="1000" u="none" strike="noStrike" dirty="0">
                          <a:effectLst/>
                        </a:rPr>
                        <a:t>89.13</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rtl="0" fontAlgn="ctr"/>
                      <a:r>
                        <a:rPr lang="tr-TR" sz="1000" u="none" strike="noStrike" dirty="0">
                          <a:effectLst/>
                        </a:rPr>
                        <a:t>95.14</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89.33</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221512069"/>
                  </a:ext>
                </a:extLst>
              </a:tr>
              <a:tr h="193647">
                <a:tc>
                  <a:txBody>
                    <a:bodyPr/>
                    <a:lstStyle/>
                    <a:p>
                      <a:pPr algn="ctr" rtl="0" fontAlgn="ctr"/>
                      <a:r>
                        <a:rPr lang="tr-TR" sz="1000" b="1" u="none" strike="noStrike">
                          <a:effectLst/>
                        </a:rPr>
                        <a:t>Krum</a:t>
                      </a:r>
                      <a:endParaRPr lang="tr-TR" sz="1000" b="1" i="0" u="none" strike="noStrike">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tcPr>
                </a:tc>
                <a:tc>
                  <a:txBody>
                    <a:bodyPr/>
                    <a:lstStyle/>
                    <a:p>
                      <a:pPr algn="ctr" rtl="0" fontAlgn="ctr"/>
                      <a:r>
                        <a:rPr lang="tr-TR" sz="1000" u="none" strike="noStrike" dirty="0">
                          <a:effectLst/>
                        </a:rPr>
                        <a:t>95.19</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30.14</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94.22</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29.94</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11.35</a:t>
                      </a:r>
                      <a:endParaRPr lang="tr-TR" sz="1000" b="0" i="0" u="none" strike="noStrike" dirty="0">
                        <a:solidFill>
                          <a:srgbClr val="000000"/>
                        </a:solidFill>
                        <a:effectLst/>
                        <a:latin typeface="Aptos Narrow" panose="020B0004020202020204" pitchFamily="34" charset="0"/>
                      </a:endParaRPr>
                    </a:p>
                  </a:txBody>
                  <a:tcPr marL="5450" marR="5450" marT="5450" marB="0" anchor="ctr">
                    <a:lnL w="12700" cap="flat" cmpd="sng" algn="ctr">
                      <a:solidFill>
                        <a:srgbClr val="FF0000"/>
                      </a:solidFill>
                      <a:prstDash val="solid"/>
                      <a:round/>
                      <a:headEnd type="none" w="med" len="med"/>
                      <a:tailEnd type="none" w="med" len="med"/>
                    </a:lnL>
                    <a:solidFill>
                      <a:srgbClr val="F9998B"/>
                    </a:solidFill>
                  </a:tcPr>
                </a:tc>
                <a:tc>
                  <a:txBody>
                    <a:bodyPr/>
                    <a:lstStyle/>
                    <a:p>
                      <a:pPr algn="ctr" fontAlgn="ctr"/>
                      <a:r>
                        <a:rPr lang="tr-TR" sz="1000" u="none" strike="noStrike" dirty="0">
                          <a:effectLst/>
                        </a:rPr>
                        <a:t>7.54</a:t>
                      </a:r>
                      <a:endParaRPr lang="tr-TR" sz="1000" b="0" i="0" u="none" strike="noStrike" dirty="0">
                        <a:solidFill>
                          <a:srgbClr val="000000"/>
                        </a:solidFill>
                        <a:effectLst/>
                        <a:latin typeface="Aptos Narrow" panose="020B0004020202020204" pitchFamily="34" charset="0"/>
                      </a:endParaRPr>
                    </a:p>
                  </a:txBody>
                  <a:tcPr marL="5450" marR="5450" marT="5450" marB="0" anchor="ctr">
                    <a:lnR w="12700" cap="flat" cmpd="sng" algn="ctr">
                      <a:solidFill>
                        <a:srgbClr val="FF0000"/>
                      </a:solidFill>
                      <a:prstDash val="solid"/>
                      <a:round/>
                      <a:headEnd type="none" w="med" len="med"/>
                      <a:tailEnd type="none" w="med" len="med"/>
                    </a:lnR>
                    <a:solidFill>
                      <a:srgbClr val="F9998B"/>
                    </a:solidFill>
                  </a:tcPr>
                </a:tc>
                <a:tc>
                  <a:txBody>
                    <a:bodyPr/>
                    <a:lstStyle/>
                    <a:p>
                      <a:pPr algn="ctr" rtl="0" fontAlgn="ctr"/>
                      <a:r>
                        <a:rPr lang="tr-TR" sz="1000" u="none" strike="noStrike" dirty="0">
                          <a:effectLst/>
                        </a:rPr>
                        <a:t>93.64</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30.14</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694226012"/>
                  </a:ext>
                </a:extLst>
              </a:tr>
              <a:tr h="144441">
                <a:tc>
                  <a:txBody>
                    <a:bodyPr/>
                    <a:lstStyle/>
                    <a:p>
                      <a:pPr algn="ctr" rtl="0" fontAlgn="ctr"/>
                      <a:r>
                        <a:rPr lang="tr-TR" sz="1000" b="1" u="none" strike="noStrike">
                          <a:effectLst/>
                        </a:rPr>
                        <a:t>Mkrum</a:t>
                      </a:r>
                      <a:endParaRPr lang="tr-TR" sz="1000" b="1" i="0" u="none" strike="noStrike">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98.31</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88.60</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rtl="0" fontAlgn="ctr"/>
                      <a:r>
                        <a:rPr lang="tr-TR" sz="1000" u="none" strike="noStrike" dirty="0">
                          <a:effectLst/>
                        </a:rPr>
                        <a:t>98.50</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89.50</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11.35</a:t>
                      </a:r>
                      <a:endParaRPr lang="tr-TR" sz="1000" b="0" i="0" u="none" strike="noStrike" dirty="0">
                        <a:solidFill>
                          <a:srgbClr val="000000"/>
                        </a:solidFill>
                        <a:effectLst/>
                        <a:latin typeface="Aptos Narrow" panose="020B0004020202020204" pitchFamily="34" charset="0"/>
                      </a:endParaRPr>
                    </a:p>
                  </a:txBody>
                  <a:tcPr marL="5450" marR="5450" marT="5450" marB="0" anchor="ctr">
                    <a:solidFill>
                      <a:srgbClr val="F9998B"/>
                    </a:solidFill>
                  </a:tcPr>
                </a:tc>
                <a:tc>
                  <a:txBody>
                    <a:bodyPr/>
                    <a:lstStyle/>
                    <a:p>
                      <a:pPr algn="ctr" fontAlgn="ctr"/>
                      <a:r>
                        <a:rPr lang="tr-TR" sz="1000" u="none" strike="noStrike" dirty="0">
                          <a:effectLst/>
                        </a:rPr>
                        <a:t>10.73</a:t>
                      </a:r>
                      <a:endParaRPr lang="tr-TR" sz="1000" b="0" i="0" u="none" strike="noStrike" dirty="0">
                        <a:solidFill>
                          <a:srgbClr val="000000"/>
                        </a:solidFill>
                        <a:effectLst/>
                        <a:latin typeface="Aptos Narrow" panose="020B0004020202020204" pitchFamily="34" charset="0"/>
                      </a:endParaRPr>
                    </a:p>
                  </a:txBody>
                  <a:tcPr marL="5450" marR="5450" marT="5450" marB="0" anchor="ctr">
                    <a:solidFill>
                      <a:srgbClr val="F9998B"/>
                    </a:solidFill>
                  </a:tcPr>
                </a:tc>
                <a:tc>
                  <a:txBody>
                    <a:bodyPr/>
                    <a:lstStyle/>
                    <a:p>
                      <a:pPr algn="ctr" rtl="0" fontAlgn="ctr"/>
                      <a:r>
                        <a:rPr lang="tr-TR" sz="1000" u="none" strike="noStrike" dirty="0">
                          <a:effectLst/>
                        </a:rPr>
                        <a:t>98.42</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83.25</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71353941"/>
                  </a:ext>
                </a:extLst>
              </a:tr>
              <a:tr h="193647">
                <a:tc>
                  <a:txBody>
                    <a:bodyPr/>
                    <a:lstStyle/>
                    <a:p>
                      <a:pPr algn="ctr" rtl="0" fontAlgn="ctr"/>
                      <a:r>
                        <a:rPr lang="tr-TR" sz="1000" b="1" u="none" strike="noStrike" dirty="0" err="1">
                          <a:effectLst/>
                        </a:rPr>
                        <a:t>Median</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98.37</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88.52</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rtl="0" fontAlgn="ctr"/>
                      <a:r>
                        <a:rPr lang="tr-TR" sz="1000" u="none" strike="noStrike" dirty="0">
                          <a:effectLst/>
                        </a:rPr>
                        <a:t>98.41</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88.41</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19.30</a:t>
                      </a:r>
                      <a:endParaRPr lang="tr-TR" sz="1000" b="0" i="0" u="none" strike="noStrike" dirty="0">
                        <a:solidFill>
                          <a:srgbClr val="000000"/>
                        </a:solidFill>
                        <a:effectLst/>
                        <a:latin typeface="Aptos Narrow" panose="020B0004020202020204" pitchFamily="34" charset="0"/>
                      </a:endParaRPr>
                    </a:p>
                  </a:txBody>
                  <a:tcPr marL="5450" marR="5450" marT="5450"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9.74</a:t>
                      </a:r>
                      <a:endParaRPr lang="tr-TR" sz="1000" b="0" i="0" u="none" strike="noStrike" dirty="0">
                        <a:solidFill>
                          <a:srgbClr val="000000"/>
                        </a:solidFill>
                        <a:effectLst/>
                        <a:latin typeface="Aptos Narrow" panose="020B0004020202020204" pitchFamily="34" charset="0"/>
                      </a:endParaRPr>
                    </a:p>
                  </a:txBody>
                  <a:tcPr marL="5450" marR="5450" marT="5450"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98.26</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84.96</a:t>
                      </a:r>
                      <a:endParaRPr lang="tr-TR" sz="1000" b="0" i="0" u="none" strike="noStrike" dirty="0">
                        <a:solidFill>
                          <a:srgbClr val="000000"/>
                        </a:solidFill>
                        <a:effectLst/>
                        <a:latin typeface="Times New Roman" panose="02020603050405020304" pitchFamily="18" charset="0"/>
                      </a:endParaRPr>
                    </a:p>
                  </a:txBody>
                  <a:tcPr marL="5450" marR="5450" marT="5450"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85358594"/>
                  </a:ext>
                </a:extLst>
              </a:tr>
              <a:tr h="283894">
                <a:tc>
                  <a:txBody>
                    <a:bodyPr/>
                    <a:lstStyle/>
                    <a:p>
                      <a:pPr algn="ctr" rtl="0" fontAlgn="ctr"/>
                      <a:r>
                        <a:rPr lang="tr-TR" sz="1000" b="1" u="none" strike="noStrike">
                          <a:effectLst/>
                        </a:rPr>
                        <a:t>Centered Clipping</a:t>
                      </a:r>
                      <a:endParaRPr lang="tr-TR" sz="1000" b="1" i="0" u="none" strike="noStrike">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tcPr>
                </a:tc>
                <a:tc>
                  <a:txBody>
                    <a:bodyPr/>
                    <a:lstStyle/>
                    <a:p>
                      <a:pPr algn="ctr" rtl="0" fontAlgn="ctr"/>
                      <a:r>
                        <a:rPr lang="tr-TR" sz="1000" u="none" strike="noStrike" dirty="0">
                          <a:effectLst/>
                        </a:rPr>
                        <a:t>98.79</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67.67</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98.72</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58.30</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98.11</a:t>
                      </a:r>
                      <a:endParaRPr lang="tr-TR" sz="1000" b="0" i="0" u="none" strike="noStrike" dirty="0">
                        <a:solidFill>
                          <a:srgbClr val="000000"/>
                        </a:solidFill>
                        <a:effectLst/>
                        <a:latin typeface="Aptos Narrow" panose="020B0004020202020204" pitchFamily="34"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21.52</a:t>
                      </a:r>
                      <a:endParaRPr lang="tr-TR" sz="1000" b="0" i="0" u="none" strike="noStrike" dirty="0">
                        <a:solidFill>
                          <a:srgbClr val="000000"/>
                        </a:solidFill>
                        <a:effectLst/>
                        <a:latin typeface="Aptos Narrow" panose="020B0004020202020204" pitchFamily="34"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98.65</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52.00</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1231901555"/>
                  </a:ext>
                </a:extLst>
              </a:tr>
              <a:tr h="193647">
                <a:tc>
                  <a:txBody>
                    <a:bodyPr/>
                    <a:lstStyle/>
                    <a:p>
                      <a:pPr algn="ctr" rtl="0" fontAlgn="ctr"/>
                      <a:r>
                        <a:rPr lang="tr-TR" sz="1000" b="1" u="none" strike="noStrike">
                          <a:effectLst/>
                        </a:rPr>
                        <a:t>Clustering</a:t>
                      </a:r>
                      <a:endParaRPr lang="tr-TR" sz="1000" b="1" i="0" u="none" strike="noStrike">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98.32</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90.24</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rtl="0" fontAlgn="ctr"/>
                      <a:r>
                        <a:rPr lang="tr-TR" sz="1000" u="none" strike="noStrike" dirty="0">
                          <a:effectLst/>
                        </a:rPr>
                        <a:t>98.32</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90.22</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11.45</a:t>
                      </a:r>
                      <a:endParaRPr lang="tr-TR" sz="1000" b="0" i="0" u="none" strike="noStrike" dirty="0">
                        <a:solidFill>
                          <a:srgbClr val="000000"/>
                        </a:solidFill>
                        <a:effectLst/>
                        <a:latin typeface="Aptos Narrow" panose="020B0004020202020204" pitchFamily="34" charset="0"/>
                      </a:endParaRPr>
                    </a:p>
                  </a:txBody>
                  <a:tcPr marL="5450" marR="5450" marT="5450" marB="0"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9.74</a:t>
                      </a:r>
                      <a:endParaRPr lang="tr-TR" sz="1000" b="0" i="0" u="none" strike="noStrike" dirty="0">
                        <a:solidFill>
                          <a:srgbClr val="000000"/>
                        </a:solidFill>
                        <a:effectLst/>
                        <a:latin typeface="Aptos Narrow" panose="020B0004020202020204" pitchFamily="34" charset="0"/>
                      </a:endParaRPr>
                    </a:p>
                  </a:txBody>
                  <a:tcPr marL="5450" marR="5450" marT="5450" marB="0"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98.23</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87.97</a:t>
                      </a:r>
                      <a:endParaRPr lang="tr-TR" sz="1000" b="0" i="0" u="none" strike="noStrike" dirty="0">
                        <a:solidFill>
                          <a:srgbClr val="000000"/>
                        </a:solidFill>
                        <a:effectLst/>
                        <a:latin typeface="Times New Roman" panose="02020603050405020304" pitchFamily="18" charset="0"/>
                      </a:endParaRPr>
                    </a:p>
                  </a:txBody>
                  <a:tcPr marL="5450" marR="5450" marT="5450"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248218055"/>
                  </a:ext>
                </a:extLst>
              </a:tr>
              <a:tr h="283894">
                <a:tc>
                  <a:txBody>
                    <a:bodyPr/>
                    <a:lstStyle/>
                    <a:p>
                      <a:pPr algn="ctr" rtl="0" fontAlgn="ctr"/>
                      <a:r>
                        <a:rPr lang="tr-TR" sz="1000" b="1" u="none" strike="noStrike" dirty="0" err="1">
                          <a:effectLst/>
                        </a:rPr>
                        <a:t>Clipped</a:t>
                      </a:r>
                      <a:r>
                        <a:rPr lang="tr-TR" sz="1000" b="1" u="none" strike="noStrike" dirty="0">
                          <a:effectLst/>
                        </a:rPr>
                        <a:t> Clustering</a:t>
                      </a:r>
                      <a:endParaRPr lang="tr-TR" sz="1000" b="1"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98.82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79.39</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93.85</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61.05</a:t>
                      </a:r>
                      <a:endParaRPr lang="tr-TR" sz="1000" b="0" i="0" u="none" strike="noStrike" dirty="0">
                        <a:solidFill>
                          <a:srgbClr val="000000"/>
                        </a:solidFill>
                        <a:effectLst/>
                        <a:latin typeface="Times New Roman" panose="02020603050405020304" pitchFamily="18" charset="0"/>
                      </a:endParaRPr>
                    </a:p>
                  </a:txBody>
                  <a:tcPr marL="5450" marR="5450" marT="5450" marB="0" anchor="ctr">
                    <a:lnR w="12700" cap="flat" cmpd="sng" algn="ctr">
                      <a:solidFill>
                        <a:srgbClr val="FF0000"/>
                      </a:solidFill>
                      <a:prstDash val="solid"/>
                      <a:round/>
                      <a:headEnd type="none" w="med" len="med"/>
                      <a:tailEnd type="none" w="med" len="med"/>
                    </a:lnR>
                    <a:solidFill>
                      <a:srgbClr val="F9998B"/>
                    </a:solidFill>
                  </a:tcPr>
                </a:tc>
                <a:tc>
                  <a:txBody>
                    <a:bodyPr/>
                    <a:lstStyle/>
                    <a:p>
                      <a:pPr algn="ctr" fontAlgn="ctr"/>
                      <a:r>
                        <a:rPr lang="tr-TR" sz="1000" u="none" strike="noStrike" dirty="0">
                          <a:effectLst/>
                        </a:rPr>
                        <a:t>98.09</a:t>
                      </a:r>
                      <a:endParaRPr lang="tr-TR" sz="1000" b="0" i="0" u="none" strike="noStrike" dirty="0">
                        <a:solidFill>
                          <a:srgbClr val="000000"/>
                        </a:solidFill>
                        <a:effectLst/>
                        <a:latin typeface="Aptos Narrow" panose="020B0004020202020204" pitchFamily="34" charset="0"/>
                      </a:endParaRPr>
                    </a:p>
                  </a:txBody>
                  <a:tcPr marL="5450" marR="5450" marT="5450"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10.1</a:t>
                      </a:r>
                      <a:endParaRPr lang="tr-TR" sz="1000" b="0" i="0" u="none" strike="noStrike" dirty="0">
                        <a:solidFill>
                          <a:srgbClr val="000000"/>
                        </a:solidFill>
                        <a:effectLst/>
                        <a:latin typeface="Aptos Narrow" panose="020B0004020202020204" pitchFamily="34" charset="0"/>
                      </a:endParaRPr>
                    </a:p>
                  </a:txBody>
                  <a:tcPr marL="5450" marR="5450" marT="5450"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98.13</a:t>
                      </a:r>
                      <a:endParaRPr lang="tr-TR" sz="1000" b="0" i="0" u="none" strike="noStrike" dirty="0">
                        <a:solidFill>
                          <a:srgbClr val="000000"/>
                        </a:solidFill>
                        <a:effectLst/>
                        <a:latin typeface="Times New Roman" panose="02020603050405020304" pitchFamily="18" charset="0"/>
                      </a:endParaRPr>
                    </a:p>
                  </a:txBody>
                  <a:tcPr marL="5450" marR="5450" marT="5450" marB="0" anchor="ctr">
                    <a:lnL w="12700" cap="flat" cmpd="sng" algn="ctr">
                      <a:solidFill>
                        <a:srgbClr val="FF0000"/>
                      </a:solidFill>
                      <a:prstDash val="solid"/>
                      <a:round/>
                      <a:headEnd type="none" w="med" len="med"/>
                      <a:tailEnd type="none" w="med" len="med"/>
                    </a:lnL>
                  </a:tcPr>
                </a:tc>
                <a:tc>
                  <a:txBody>
                    <a:bodyPr/>
                    <a:lstStyle/>
                    <a:p>
                      <a:pPr algn="ctr" fontAlgn="ctr"/>
                      <a:r>
                        <a:rPr lang="tr-TR" sz="1000" u="none" strike="noStrike" dirty="0">
                          <a:effectLst/>
                        </a:rPr>
                        <a:t>76.55</a:t>
                      </a:r>
                      <a:endParaRPr lang="tr-TR" sz="1000" b="0"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1430503307"/>
                  </a:ext>
                </a:extLst>
              </a:tr>
              <a:tr h="193647">
                <a:tc>
                  <a:txBody>
                    <a:bodyPr/>
                    <a:lstStyle/>
                    <a:p>
                      <a:pPr algn="ctr" rtl="0" fontAlgn="ctr"/>
                      <a:r>
                        <a:rPr lang="tr-TR" sz="1000" b="1" u="none" strike="noStrike">
                          <a:effectLst/>
                        </a:rPr>
                        <a:t>Cos Defence</a:t>
                      </a:r>
                      <a:endParaRPr lang="tr-TR" sz="1000" b="1" i="0" u="none" strike="noStrike">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98.54</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89.82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42.37</a:t>
                      </a:r>
                      <a:endParaRPr lang="tr-TR" sz="1000" b="0" i="0" u="none" strike="noStrike" dirty="0">
                        <a:solidFill>
                          <a:srgbClr val="000000"/>
                        </a:solidFill>
                        <a:effectLst/>
                        <a:latin typeface="Times New Roman" panose="02020603050405020304" pitchFamily="18" charset="0"/>
                      </a:endParaRPr>
                    </a:p>
                  </a:txBody>
                  <a:tcPr marL="5450" marR="5450" marT="5450" marB="0" anchor="ctr">
                    <a:solidFill>
                      <a:srgbClr val="F9998B"/>
                    </a:solidFill>
                  </a:tcPr>
                </a:tc>
                <a:tc>
                  <a:txBody>
                    <a:bodyPr/>
                    <a:lstStyle/>
                    <a:p>
                      <a:pPr algn="ctr" fontAlgn="ctr"/>
                      <a:r>
                        <a:rPr lang="tr-TR" sz="1000" u="none" strike="noStrike" dirty="0">
                          <a:effectLst/>
                        </a:rPr>
                        <a:t>28.68</a:t>
                      </a:r>
                      <a:endParaRPr lang="tr-TR" sz="1000" b="0" i="0" u="none" strike="noStrike" dirty="0">
                        <a:solidFill>
                          <a:srgbClr val="000000"/>
                        </a:solidFill>
                        <a:effectLst/>
                        <a:latin typeface="Times New Roman" panose="02020603050405020304" pitchFamily="18" charset="0"/>
                      </a:endParaRPr>
                    </a:p>
                  </a:txBody>
                  <a:tcPr marL="5450" marR="5450" marT="5450" marB="0" anchor="ctr">
                    <a:solidFill>
                      <a:srgbClr val="F9998B"/>
                    </a:solidFill>
                  </a:tcPr>
                </a:tc>
                <a:tc>
                  <a:txBody>
                    <a:bodyPr/>
                    <a:lstStyle/>
                    <a:p>
                      <a:pPr algn="ctr" fontAlgn="ctr"/>
                      <a:r>
                        <a:rPr lang="tr-TR" sz="1000" u="none" strike="noStrike" dirty="0">
                          <a:effectLst/>
                        </a:rPr>
                        <a:t>98.79</a:t>
                      </a:r>
                      <a:endParaRPr lang="tr-TR" sz="1000" b="0" i="0" u="none" strike="noStrike" dirty="0">
                        <a:solidFill>
                          <a:srgbClr val="000000"/>
                        </a:solidFill>
                        <a:effectLst/>
                        <a:latin typeface="Aptos Narrow" panose="020B0004020202020204" pitchFamily="34"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90.28</a:t>
                      </a:r>
                      <a:endParaRPr lang="tr-TR" sz="1000" b="0" i="0" u="none" strike="noStrike" dirty="0">
                        <a:solidFill>
                          <a:srgbClr val="000000"/>
                        </a:solidFill>
                        <a:effectLst/>
                        <a:latin typeface="Aptos Narrow" panose="020B0004020202020204" pitchFamily="34" charset="0"/>
                      </a:endParaRPr>
                    </a:p>
                  </a:txBody>
                  <a:tcPr marL="5450" marR="5450" marT="5450" marB="0" anchor="ctr">
                    <a:lnT w="12700" cap="flat" cmpd="sng" algn="ctr">
                      <a:solidFill>
                        <a:srgbClr val="FF0000"/>
                      </a:solidFill>
                      <a:prstDash val="solid"/>
                      <a:round/>
                      <a:headEnd type="none" w="med" len="med"/>
                      <a:tailEnd type="none" w="med" len="med"/>
                    </a:lnT>
                  </a:tcPr>
                </a:tc>
                <a:tc>
                  <a:txBody>
                    <a:bodyPr/>
                    <a:lstStyle/>
                    <a:p>
                      <a:pPr algn="ctr" fontAlgn="ctr"/>
                      <a:r>
                        <a:rPr lang="tr-TR" sz="1000" u="none" strike="noStrike" dirty="0">
                          <a:effectLst/>
                        </a:rPr>
                        <a:t>98.75</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86.99</a:t>
                      </a:r>
                      <a:endParaRPr lang="tr-TR" sz="1000" b="0"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1280401038"/>
                  </a:ext>
                </a:extLst>
              </a:tr>
              <a:tr h="278463">
                <a:tc>
                  <a:txBody>
                    <a:bodyPr/>
                    <a:lstStyle/>
                    <a:p>
                      <a:pPr algn="ctr" rtl="0" fontAlgn="ctr"/>
                      <a:r>
                        <a:rPr lang="tr-TR" sz="1000" b="1" u="none" strike="noStrike" dirty="0" err="1">
                          <a:solidFill>
                            <a:srgbClr val="006200"/>
                          </a:solidFill>
                          <a:effectLst/>
                        </a:rPr>
                        <a:t>Trimmed</a:t>
                      </a:r>
                      <a:r>
                        <a:rPr lang="tr-TR" sz="1000" b="1" u="none" strike="noStrike" dirty="0">
                          <a:solidFill>
                            <a:srgbClr val="006200"/>
                          </a:solidFill>
                          <a:effectLst/>
                        </a:rPr>
                        <a:t> </a:t>
                      </a:r>
                      <a:r>
                        <a:rPr lang="tr-TR" sz="1000" b="1" u="none" strike="noStrike" dirty="0" err="1">
                          <a:solidFill>
                            <a:srgbClr val="006200"/>
                          </a:solidFill>
                          <a:effectLst/>
                        </a:rPr>
                        <a:t>Mean</a:t>
                      </a:r>
                      <a:endParaRPr lang="tr-TR" sz="1000" b="1" i="0" u="none" strike="noStrike" dirty="0">
                        <a:solidFill>
                          <a:srgbClr val="0062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98.82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90.62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98.74</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90.99</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96.73</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fontAlgn="ctr"/>
                      <a:r>
                        <a:rPr lang="tr-TR" sz="1000" u="none" strike="noStrike" dirty="0">
                          <a:effectLst/>
                        </a:rPr>
                        <a:t>83.51</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rtl="0" fontAlgn="ctr"/>
                      <a:r>
                        <a:rPr lang="tr-TR" sz="1000" u="none" strike="noStrike" dirty="0">
                          <a:effectLst/>
                        </a:rPr>
                        <a:t>98.42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88.73</a:t>
                      </a:r>
                      <a:endParaRPr lang="tr-TR" sz="1000" b="0"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975648406"/>
                  </a:ext>
                </a:extLst>
              </a:tr>
              <a:tr h="283894">
                <a:tc>
                  <a:txBody>
                    <a:bodyPr/>
                    <a:lstStyle/>
                    <a:p>
                      <a:pPr algn="ctr" rtl="0" fontAlgn="ctr"/>
                      <a:r>
                        <a:rPr lang="tr-TR" sz="1000" b="1" u="none" strike="noStrike" dirty="0" err="1">
                          <a:solidFill>
                            <a:srgbClr val="006200"/>
                          </a:solidFill>
                          <a:effectLst/>
                        </a:rPr>
                        <a:t>Geometric</a:t>
                      </a:r>
                      <a:r>
                        <a:rPr lang="tr-TR" sz="1000" b="1" u="none" strike="noStrike" dirty="0">
                          <a:solidFill>
                            <a:srgbClr val="006200"/>
                          </a:solidFill>
                          <a:effectLst/>
                        </a:rPr>
                        <a:t> </a:t>
                      </a:r>
                      <a:r>
                        <a:rPr lang="tr-TR" sz="1000" b="1" u="none" strike="noStrike" dirty="0" err="1">
                          <a:solidFill>
                            <a:srgbClr val="006200"/>
                          </a:solidFill>
                          <a:effectLst/>
                        </a:rPr>
                        <a:t>Median</a:t>
                      </a:r>
                      <a:endParaRPr lang="tr-TR" sz="1000" b="1" i="0" u="none" strike="noStrike" dirty="0">
                        <a:solidFill>
                          <a:srgbClr val="0062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98.83</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90.60</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98.74</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84.19</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98.07</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fontAlgn="ctr"/>
                      <a:r>
                        <a:rPr lang="tr-TR" sz="1000" u="none" strike="noStrike" dirty="0">
                          <a:effectLst/>
                        </a:rPr>
                        <a:t>88.06</a:t>
                      </a:r>
                      <a:endParaRPr lang="tr-TR" sz="1000" b="0" i="0" u="none" strike="noStrike" dirty="0">
                        <a:solidFill>
                          <a:srgbClr val="000000"/>
                        </a:solidFill>
                        <a:effectLst/>
                        <a:latin typeface="Aptos Narrow" panose="020B0004020202020204" pitchFamily="34" charset="0"/>
                      </a:endParaRPr>
                    </a:p>
                  </a:txBody>
                  <a:tcPr marL="5450" marR="5450" marT="5450" marB="0" anchor="ctr"/>
                </a:tc>
                <a:tc>
                  <a:txBody>
                    <a:bodyPr/>
                    <a:lstStyle/>
                    <a:p>
                      <a:pPr algn="ctr" fontAlgn="ctr"/>
                      <a:r>
                        <a:rPr lang="tr-TR" sz="1000" u="none" strike="noStrike" dirty="0">
                          <a:effectLst/>
                        </a:rPr>
                        <a:t>98.43</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89.12</a:t>
                      </a:r>
                      <a:endParaRPr lang="tr-TR" sz="1000" b="0"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151538093"/>
                  </a:ext>
                </a:extLst>
              </a:tr>
              <a:tr h="283894">
                <a:tc>
                  <a:txBody>
                    <a:bodyPr/>
                    <a:lstStyle/>
                    <a:p>
                      <a:pPr algn="ctr" rtl="0" fontAlgn="ctr"/>
                      <a:r>
                        <a:rPr lang="tr-TR" sz="1000" b="1" u="none" strike="noStrike" dirty="0" err="1">
                          <a:solidFill>
                            <a:srgbClr val="006200"/>
                          </a:solidFill>
                          <a:effectLst/>
                        </a:rPr>
                        <a:t>Bulyan</a:t>
                      </a:r>
                      <a:endParaRPr lang="tr-TR" sz="1000" b="1" i="0" u="none" strike="noStrike" dirty="0">
                        <a:solidFill>
                          <a:srgbClr val="0062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98.86</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90.62</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rtl="0" fontAlgn="ctr"/>
                      <a:r>
                        <a:rPr lang="tr-TR" sz="1000" u="none" strike="noStrike" dirty="0">
                          <a:effectLst/>
                        </a:rPr>
                        <a:t>98.13</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89.05</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gridSpan="2">
                  <a:txBody>
                    <a:bodyPr/>
                    <a:lstStyle/>
                    <a:p>
                      <a:pPr algn="ctr" fontAlgn="ctr"/>
                      <a:r>
                        <a:rPr lang="tr-TR" sz="1000" u="none" strike="noStrike">
                          <a:effectLst/>
                        </a:rPr>
                        <a:t>Cannot run with %40 malicious clients</a:t>
                      </a:r>
                      <a:endParaRPr lang="tr-TR" sz="1000" b="0" i="0" u="none" strike="noStrike">
                        <a:solidFill>
                          <a:srgbClr val="000000"/>
                        </a:solidFill>
                        <a:effectLst/>
                        <a:latin typeface="Aptos Narrow" panose="020B0004020202020204" pitchFamily="34" charset="0"/>
                      </a:endParaRPr>
                    </a:p>
                  </a:txBody>
                  <a:tcPr marL="5450" marR="5450" marT="5450" marB="0" anchor="ctr"/>
                </a:tc>
                <a:tc hMerge="1">
                  <a:txBody>
                    <a:bodyPr/>
                    <a:lstStyle/>
                    <a:p>
                      <a:endParaRPr lang="en-US"/>
                    </a:p>
                  </a:txBody>
                  <a:tcPr/>
                </a:tc>
                <a:tc>
                  <a:txBody>
                    <a:bodyPr/>
                    <a:lstStyle/>
                    <a:p>
                      <a:pPr algn="ctr" rtl="0" fontAlgn="ctr"/>
                      <a:r>
                        <a:rPr lang="tr-TR" sz="1000" u="none" strike="noStrike" dirty="0">
                          <a:effectLst/>
                        </a:rPr>
                        <a:t>98.24</a:t>
                      </a:r>
                      <a:endParaRPr lang="tr-TR" sz="1000" b="0" i="0" u="none" strike="noStrike" dirty="0">
                        <a:solidFill>
                          <a:srgbClr val="000000"/>
                        </a:solidFill>
                        <a:effectLst/>
                        <a:latin typeface="Times New Roman" panose="02020603050405020304" pitchFamily="18" charset="0"/>
                      </a:endParaRPr>
                    </a:p>
                  </a:txBody>
                  <a:tcPr marL="5450" marR="5450" marT="5450" marB="0" anchor="ctr"/>
                </a:tc>
                <a:tc>
                  <a:txBody>
                    <a:bodyPr/>
                    <a:lstStyle/>
                    <a:p>
                      <a:pPr algn="ctr" fontAlgn="ctr"/>
                      <a:r>
                        <a:rPr lang="tr-TR" sz="1000" u="none" strike="noStrike" dirty="0">
                          <a:effectLst/>
                        </a:rPr>
                        <a:t>83.06</a:t>
                      </a:r>
                      <a:endParaRPr lang="tr-TR" sz="1000" b="0" i="0" u="none" strike="noStrike" dirty="0">
                        <a:solidFill>
                          <a:srgbClr val="000000"/>
                        </a:solidFill>
                        <a:effectLst/>
                        <a:latin typeface="Times New Roman" panose="02020603050405020304" pitchFamily="18" charset="0"/>
                      </a:endParaRPr>
                    </a:p>
                  </a:txBody>
                  <a:tcPr marL="5450" marR="5450" marT="5450" marB="0" anchor="ctr"/>
                </a:tc>
                <a:extLst>
                  <a:ext uri="{0D108BD9-81ED-4DB2-BD59-A6C34878D82A}">
                    <a16:rowId xmlns:a16="http://schemas.microsoft.com/office/drawing/2014/main" val="4247520032"/>
                  </a:ext>
                </a:extLst>
              </a:tr>
            </a:tbl>
          </a:graphicData>
        </a:graphic>
      </p:graphicFrame>
    </p:spTree>
    <p:extLst>
      <p:ext uri="{BB962C8B-B14F-4D97-AF65-F5344CB8AC3E}">
        <p14:creationId xmlns:p14="http://schemas.microsoft.com/office/powerpoint/2010/main" val="219783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09C390B-6588-5EDD-D9BD-722736264F41}"/>
              </a:ext>
            </a:extLst>
          </p:cNvPr>
          <p:cNvSpPr>
            <a:spLocks noGrp="1"/>
          </p:cNvSpPr>
          <p:nvPr>
            <p:ph idx="1"/>
          </p:nvPr>
        </p:nvSpPr>
        <p:spPr>
          <a:xfrm>
            <a:off x="318009" y="883390"/>
            <a:ext cx="8508999" cy="3095625"/>
          </a:xfrm>
        </p:spPr>
        <p:txBody>
          <a:bodyPr/>
          <a:lstStyle/>
          <a:p>
            <a:pPr marL="285750" indent="-285750">
              <a:buFont typeface="Arial" panose="020B0604020202020204" pitchFamily="34" charset="0"/>
              <a:buChar char="•"/>
            </a:pPr>
            <a:r>
              <a:rPr lang="en-US" noProof="0" dirty="0"/>
              <a:t>Test accuracy drops from 94.7% to 7.73%</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BC203992-55EA-977B-FCBC-1A4E47831BD6}"/>
              </a:ext>
            </a:extLst>
          </p:cNvPr>
          <p:cNvSpPr>
            <a:spLocks noGrp="1"/>
          </p:cNvSpPr>
          <p:nvPr>
            <p:ph type="title"/>
          </p:nvPr>
        </p:nvSpPr>
        <p:spPr>
          <a:xfrm>
            <a:off x="382701" y="327945"/>
            <a:ext cx="8508999" cy="380745"/>
          </a:xfrm>
        </p:spPr>
        <p:txBody>
          <a:bodyPr/>
          <a:lstStyle/>
          <a:p>
            <a:pPr algn="ctr"/>
            <a:r>
              <a:rPr lang="en-US" noProof="0" dirty="0"/>
              <a:t>Median Under IPM Attack (MNIST – IID)</a:t>
            </a:r>
          </a:p>
        </p:txBody>
      </p:sp>
      <p:sp>
        <p:nvSpPr>
          <p:cNvPr id="4" name="Slayt Numarası Yer Tutucusu 3">
            <a:extLst>
              <a:ext uri="{FF2B5EF4-FFF2-40B4-BE49-F238E27FC236}">
                <a16:creationId xmlns:a16="http://schemas.microsoft.com/office/drawing/2014/main" id="{BA9FE6BD-1726-952F-E3CC-0AA382EE8A61}"/>
              </a:ext>
            </a:extLst>
          </p:cNvPr>
          <p:cNvSpPr>
            <a:spLocks noGrp="1"/>
          </p:cNvSpPr>
          <p:nvPr>
            <p:ph type="sldNum" sz="quarter" idx="11"/>
          </p:nvPr>
        </p:nvSpPr>
        <p:spPr/>
        <p:txBody>
          <a:bodyPr/>
          <a:lstStyle/>
          <a:p>
            <a:fld id="{CE58CB1E-F828-4F11-99E0-327109AF9DA4}" type="slidenum">
              <a:rPr lang="en-US" noProof="0" smtClean="0"/>
              <a:pPr/>
              <a:t>13</a:t>
            </a:fld>
            <a:endParaRPr lang="en-US" noProof="0" dirty="0"/>
          </a:p>
        </p:txBody>
      </p:sp>
      <p:sp>
        <p:nvSpPr>
          <p:cNvPr id="5" name="Alt Bilgi Yer Tutucusu 4">
            <a:extLst>
              <a:ext uri="{FF2B5EF4-FFF2-40B4-BE49-F238E27FC236}">
                <a16:creationId xmlns:a16="http://schemas.microsoft.com/office/drawing/2014/main" id="{A14FE8E5-52E7-BA09-8DB6-0835110EDE33}"/>
              </a:ext>
            </a:extLst>
          </p:cNvPr>
          <p:cNvSpPr>
            <a:spLocks noGrp="1"/>
          </p:cNvSpPr>
          <p:nvPr>
            <p:ph type="ftr" sz="quarter" idx="12"/>
          </p:nvPr>
        </p:nvSpPr>
        <p:spPr/>
        <p:txBody>
          <a:bodyPr/>
          <a:lstStyle/>
          <a:p>
            <a:r>
              <a:rPr lang="en-US" noProof="0" dirty="0"/>
              <a:t>Sedat Çoban, Master Thesis Final Presentation</a:t>
            </a:r>
          </a:p>
        </p:txBody>
      </p:sp>
      <p:pic>
        <p:nvPicPr>
          <p:cNvPr id="7" name="Resim 6" descr="metin, diyagram, çizgi, ekran görüntüsü içeren bir resim&#10;&#10;Yapay zeka tarafından oluşturulmuş içerik yanlış olabilir.">
            <a:extLst>
              <a:ext uri="{FF2B5EF4-FFF2-40B4-BE49-F238E27FC236}">
                <a16:creationId xmlns:a16="http://schemas.microsoft.com/office/drawing/2014/main" id="{AE0FD4A8-8F02-45FA-CD85-B29BC0C3270F}"/>
              </a:ext>
            </a:extLst>
          </p:cNvPr>
          <p:cNvPicPr>
            <a:picLocks noChangeAspect="1"/>
          </p:cNvPicPr>
          <p:nvPr/>
        </p:nvPicPr>
        <p:blipFill>
          <a:blip r:embed="rId2"/>
          <a:stretch>
            <a:fillRect/>
          </a:stretch>
        </p:blipFill>
        <p:spPr>
          <a:xfrm>
            <a:off x="1339860" y="1348529"/>
            <a:ext cx="6464280" cy="3325734"/>
          </a:xfrm>
          <a:prstGeom prst="rect">
            <a:avLst/>
          </a:prstGeom>
        </p:spPr>
      </p:pic>
    </p:spTree>
    <p:extLst>
      <p:ext uri="{BB962C8B-B14F-4D97-AF65-F5344CB8AC3E}">
        <p14:creationId xmlns:p14="http://schemas.microsoft.com/office/powerpoint/2010/main" val="9538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14ED8-A015-1F06-E481-3AC811B18C75}"/>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FB1A07A-7D5A-EE54-55F8-078E3F18DCA3}"/>
              </a:ext>
            </a:extLst>
          </p:cNvPr>
          <p:cNvSpPr>
            <a:spLocks noGrp="1"/>
          </p:cNvSpPr>
          <p:nvPr>
            <p:ph idx="1"/>
          </p:nvPr>
        </p:nvSpPr>
        <p:spPr>
          <a:xfrm>
            <a:off x="318009" y="1119124"/>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98.96% to 67.92% for No-attack scenario. (IID)</a:t>
            </a:r>
          </a:p>
          <a:p>
            <a:pPr marL="285750" indent="-285750">
              <a:buFont typeface="Arial" panose="020B0604020202020204" pitchFamily="34" charset="0"/>
              <a:buChar char="•"/>
            </a:pPr>
            <a:r>
              <a:rPr lang="en-US" dirty="0"/>
              <a:t>Test accuracy drops from 98.84% to 66.38% for Random Gaussian attack scenario. (IID)</a:t>
            </a:r>
          </a:p>
          <a:p>
            <a:pPr marL="285750" indent="-285750">
              <a:buFont typeface="Arial" panose="020B0604020202020204" pitchFamily="34" charset="0"/>
              <a:buChar char="•"/>
            </a:pPr>
            <a:r>
              <a:rPr lang="en-US" dirty="0"/>
              <a:t>Test accuracy drops from 98.52% to 57.21% for IPM attack scenario. (IID)</a:t>
            </a:r>
          </a:p>
          <a:p>
            <a:pPr marL="285750" indent="-285750">
              <a:buFont typeface="Arial" panose="020B0604020202020204" pitchFamily="34" charset="0"/>
              <a:buChar char="•"/>
            </a:pPr>
            <a:r>
              <a:rPr lang="en-US" dirty="0"/>
              <a:t>Test accuracy drops from 98.86% to 66.04% for Label Flipping attack scenario. (IID)</a:t>
            </a:r>
          </a:p>
          <a:p>
            <a:pPr marL="285750" indent="-285750">
              <a:buFont typeface="Arial" panose="020B0604020202020204" pitchFamily="34" charset="0"/>
              <a:buChar char="•"/>
            </a:pPr>
            <a:r>
              <a:rPr lang="en-US" dirty="0"/>
              <a:t>Test accuracy drops from 98.79% to 67.67% for No-attack scenario. (Non-IID)</a:t>
            </a:r>
          </a:p>
          <a:p>
            <a:pPr marL="285750" indent="-285750">
              <a:buFont typeface="Arial" panose="020B0604020202020204" pitchFamily="34" charset="0"/>
              <a:buChar char="•"/>
            </a:pPr>
            <a:r>
              <a:rPr lang="en-US" dirty="0"/>
              <a:t>Test accuracy drops from 98.72% to 58.30% for Random Gaussian attack scenario. (Non-IID)</a:t>
            </a:r>
          </a:p>
          <a:p>
            <a:pPr marL="285750" indent="-285750">
              <a:buFont typeface="Arial" panose="020B0604020202020204" pitchFamily="34" charset="0"/>
              <a:buChar char="•"/>
            </a:pPr>
            <a:r>
              <a:rPr lang="en-US" dirty="0"/>
              <a:t>Test accuracy drops from 98.11% to 21.52% for IPM attack scenario. (Non-IID)</a:t>
            </a:r>
          </a:p>
          <a:p>
            <a:pPr marL="285750" indent="-285750">
              <a:buFont typeface="Arial" panose="020B0604020202020204" pitchFamily="34" charset="0"/>
              <a:buChar char="•"/>
            </a:pPr>
            <a:r>
              <a:rPr lang="en-US" dirty="0"/>
              <a:t>Test accuracy drops from 98.65% to 52.00% for Label Flipping attack scenario. (Non-IID)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33C00D98-CB1E-A088-40C6-32D59C42E3CD}"/>
              </a:ext>
            </a:extLst>
          </p:cNvPr>
          <p:cNvSpPr>
            <a:spLocks noGrp="1"/>
          </p:cNvSpPr>
          <p:nvPr>
            <p:ph type="title"/>
          </p:nvPr>
        </p:nvSpPr>
        <p:spPr>
          <a:xfrm>
            <a:off x="382701" y="327945"/>
            <a:ext cx="8508999" cy="791179"/>
          </a:xfrm>
        </p:spPr>
        <p:txBody>
          <a:bodyPr/>
          <a:lstStyle/>
          <a:p>
            <a:pPr algn="ctr"/>
            <a:r>
              <a:rPr lang="en-US" noProof="0" dirty="0"/>
              <a:t>Centered Clipping Under All Attack Scenarios </a:t>
            </a:r>
            <a:br>
              <a:rPr lang="en-US" noProof="0" dirty="0"/>
            </a:br>
            <a:r>
              <a:rPr lang="en-US" noProof="0" dirty="0"/>
              <a:t>(MNIST – IID and Non-IID)</a:t>
            </a:r>
          </a:p>
        </p:txBody>
      </p:sp>
      <p:sp>
        <p:nvSpPr>
          <p:cNvPr id="4" name="Slayt Numarası Yer Tutucusu 3">
            <a:extLst>
              <a:ext uri="{FF2B5EF4-FFF2-40B4-BE49-F238E27FC236}">
                <a16:creationId xmlns:a16="http://schemas.microsoft.com/office/drawing/2014/main" id="{90AA722B-1133-6069-A0B4-2D673BB1A1DC}"/>
              </a:ext>
            </a:extLst>
          </p:cNvPr>
          <p:cNvSpPr>
            <a:spLocks noGrp="1"/>
          </p:cNvSpPr>
          <p:nvPr>
            <p:ph type="sldNum" sz="quarter" idx="11"/>
          </p:nvPr>
        </p:nvSpPr>
        <p:spPr/>
        <p:txBody>
          <a:bodyPr/>
          <a:lstStyle/>
          <a:p>
            <a:fld id="{CE58CB1E-F828-4F11-99E0-327109AF9DA4}" type="slidenum">
              <a:rPr lang="en-US" noProof="0" smtClean="0"/>
              <a:pPr/>
              <a:t>14</a:t>
            </a:fld>
            <a:endParaRPr lang="en-US" noProof="0" dirty="0"/>
          </a:p>
        </p:txBody>
      </p:sp>
      <p:sp>
        <p:nvSpPr>
          <p:cNvPr id="5" name="Alt Bilgi Yer Tutucusu 4">
            <a:extLst>
              <a:ext uri="{FF2B5EF4-FFF2-40B4-BE49-F238E27FC236}">
                <a16:creationId xmlns:a16="http://schemas.microsoft.com/office/drawing/2014/main" id="{DC2EEA46-FFF5-4396-7210-99A7284A1E1E}"/>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27524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31AF-80A1-CDD2-353D-301D498DFF6F}"/>
            </a:ext>
          </a:extLst>
        </p:cNvPr>
        <p:cNvGrpSpPr/>
        <p:nvPr/>
      </p:nvGrpSpPr>
      <p:grpSpPr>
        <a:xfrm>
          <a:off x="0" y="0"/>
          <a:ext cx="0" cy="0"/>
          <a:chOff x="0" y="0"/>
          <a:chExt cx="0" cy="0"/>
        </a:xfrm>
      </p:grpSpPr>
      <p:pic>
        <p:nvPicPr>
          <p:cNvPr id="7" name="İçerik Yer Tutucusu 6" descr="çizgi, metin, öykü gelişim çizgisi; kumpas; grafiğini çıkarma, yazı tipi içeren bir resim&#10;&#10;Yapay zeka tarafından oluşturulmuş içerik yanlış olabilir.">
            <a:extLst>
              <a:ext uri="{FF2B5EF4-FFF2-40B4-BE49-F238E27FC236}">
                <a16:creationId xmlns:a16="http://schemas.microsoft.com/office/drawing/2014/main" id="{AEA98764-D79B-B7CD-6916-B8E0D87DB281}"/>
              </a:ext>
            </a:extLst>
          </p:cNvPr>
          <p:cNvPicPr>
            <a:picLocks noGrp="1" noChangeAspect="1"/>
          </p:cNvPicPr>
          <p:nvPr>
            <p:ph idx="1"/>
          </p:nvPr>
        </p:nvPicPr>
        <p:blipFill>
          <a:blip r:embed="rId2"/>
          <a:stretch>
            <a:fillRect/>
          </a:stretch>
        </p:blipFill>
        <p:spPr>
          <a:xfrm>
            <a:off x="960437" y="1256691"/>
            <a:ext cx="7223125" cy="3095625"/>
          </a:xfrm>
        </p:spPr>
      </p:pic>
      <p:sp>
        <p:nvSpPr>
          <p:cNvPr id="3" name="Başlık 2">
            <a:extLst>
              <a:ext uri="{FF2B5EF4-FFF2-40B4-BE49-F238E27FC236}">
                <a16:creationId xmlns:a16="http://schemas.microsoft.com/office/drawing/2014/main" id="{25D10CE8-2D09-D798-48A9-BA3C815BD2F2}"/>
              </a:ext>
            </a:extLst>
          </p:cNvPr>
          <p:cNvSpPr>
            <a:spLocks noGrp="1"/>
          </p:cNvSpPr>
          <p:nvPr>
            <p:ph type="title"/>
          </p:nvPr>
        </p:nvSpPr>
        <p:spPr>
          <a:xfrm>
            <a:off x="382701" y="327945"/>
            <a:ext cx="8508999" cy="791179"/>
          </a:xfrm>
        </p:spPr>
        <p:txBody>
          <a:bodyPr/>
          <a:lstStyle/>
          <a:p>
            <a:pPr algn="ctr"/>
            <a:r>
              <a:rPr lang="en-US" noProof="0" dirty="0"/>
              <a:t>Centered Clipping Under All Attack Scenarios </a:t>
            </a:r>
            <a:br>
              <a:rPr lang="en-US" noProof="0" dirty="0"/>
            </a:br>
            <a:r>
              <a:rPr lang="en-US" noProof="0" dirty="0"/>
              <a:t>(MNIST – IID and Non-IID)</a:t>
            </a:r>
          </a:p>
        </p:txBody>
      </p:sp>
      <p:sp>
        <p:nvSpPr>
          <p:cNvPr id="4" name="Slayt Numarası Yer Tutucusu 3">
            <a:extLst>
              <a:ext uri="{FF2B5EF4-FFF2-40B4-BE49-F238E27FC236}">
                <a16:creationId xmlns:a16="http://schemas.microsoft.com/office/drawing/2014/main" id="{E2AFE0CD-5A9A-C807-647E-2669BA5B4DA0}"/>
              </a:ext>
            </a:extLst>
          </p:cNvPr>
          <p:cNvSpPr>
            <a:spLocks noGrp="1"/>
          </p:cNvSpPr>
          <p:nvPr>
            <p:ph type="sldNum" sz="quarter" idx="11"/>
          </p:nvPr>
        </p:nvSpPr>
        <p:spPr/>
        <p:txBody>
          <a:bodyPr/>
          <a:lstStyle/>
          <a:p>
            <a:fld id="{CE58CB1E-F828-4F11-99E0-327109AF9DA4}" type="slidenum">
              <a:rPr lang="en-US" noProof="0" smtClean="0"/>
              <a:pPr/>
              <a:t>15</a:t>
            </a:fld>
            <a:endParaRPr lang="en-US" noProof="0" dirty="0"/>
          </a:p>
        </p:txBody>
      </p:sp>
      <p:sp>
        <p:nvSpPr>
          <p:cNvPr id="5" name="Alt Bilgi Yer Tutucusu 4">
            <a:extLst>
              <a:ext uri="{FF2B5EF4-FFF2-40B4-BE49-F238E27FC236}">
                <a16:creationId xmlns:a16="http://schemas.microsoft.com/office/drawing/2014/main" id="{FC611787-1270-98BC-6AB3-185276E5AC3C}"/>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9950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8DBA-166C-5E1C-4492-CCC4FC43D58A}"/>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59945FE-0570-25E9-507E-EA176E6FD06F}"/>
              </a:ext>
            </a:extLst>
          </p:cNvPr>
          <p:cNvSpPr>
            <a:spLocks noGrp="1"/>
          </p:cNvSpPr>
          <p:nvPr>
            <p:ph idx="1"/>
          </p:nvPr>
        </p:nvSpPr>
        <p:spPr>
          <a:xfrm>
            <a:off x="311162" y="1172148"/>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95.19% to 30.14% for No-attack scenario.</a:t>
            </a:r>
          </a:p>
          <a:p>
            <a:pPr marL="285750" indent="-285750">
              <a:buFont typeface="Arial" panose="020B0604020202020204" pitchFamily="34" charset="0"/>
              <a:buChar char="•"/>
            </a:pPr>
            <a:r>
              <a:rPr lang="en-US" dirty="0"/>
              <a:t>Test accuracy drops from 94.22% to 29.94% for Random Gaussian attack scenario.</a:t>
            </a:r>
          </a:p>
          <a:p>
            <a:pPr marL="285750" indent="-285750">
              <a:buFont typeface="Arial" panose="020B0604020202020204" pitchFamily="34" charset="0"/>
              <a:buChar char="•"/>
            </a:pPr>
            <a:r>
              <a:rPr lang="en-US" dirty="0"/>
              <a:t>Test accuracy drops from 93.64% to 30.14% for Label Flipping attack scenario.</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E2A40B96-2E04-DD4F-3574-1145A05A1B8E}"/>
              </a:ext>
            </a:extLst>
          </p:cNvPr>
          <p:cNvSpPr>
            <a:spLocks noGrp="1"/>
          </p:cNvSpPr>
          <p:nvPr>
            <p:ph type="title"/>
          </p:nvPr>
        </p:nvSpPr>
        <p:spPr>
          <a:xfrm>
            <a:off x="382701" y="327945"/>
            <a:ext cx="8508999" cy="791179"/>
          </a:xfrm>
        </p:spPr>
        <p:txBody>
          <a:bodyPr/>
          <a:lstStyle/>
          <a:p>
            <a:pPr algn="ctr"/>
            <a:r>
              <a:rPr lang="en-US" noProof="0" dirty="0"/>
              <a:t>Krum Under All Attack Scenarios </a:t>
            </a:r>
            <a:br>
              <a:rPr lang="en-US" noProof="0" dirty="0"/>
            </a:br>
            <a:r>
              <a:rPr lang="en-US" noProof="0" dirty="0"/>
              <a:t>(MNIST – Non-IID)</a:t>
            </a:r>
          </a:p>
        </p:txBody>
      </p:sp>
      <p:sp>
        <p:nvSpPr>
          <p:cNvPr id="4" name="Slayt Numarası Yer Tutucusu 3">
            <a:extLst>
              <a:ext uri="{FF2B5EF4-FFF2-40B4-BE49-F238E27FC236}">
                <a16:creationId xmlns:a16="http://schemas.microsoft.com/office/drawing/2014/main" id="{E4D01441-AE94-B702-342A-EC0E4E39ED41}"/>
              </a:ext>
            </a:extLst>
          </p:cNvPr>
          <p:cNvSpPr>
            <a:spLocks noGrp="1"/>
          </p:cNvSpPr>
          <p:nvPr>
            <p:ph type="sldNum" sz="quarter" idx="11"/>
          </p:nvPr>
        </p:nvSpPr>
        <p:spPr/>
        <p:txBody>
          <a:bodyPr/>
          <a:lstStyle/>
          <a:p>
            <a:fld id="{CE58CB1E-F828-4F11-99E0-327109AF9DA4}" type="slidenum">
              <a:rPr lang="en-US" noProof="0" smtClean="0"/>
              <a:pPr/>
              <a:t>16</a:t>
            </a:fld>
            <a:endParaRPr lang="en-US" noProof="0" dirty="0"/>
          </a:p>
        </p:txBody>
      </p:sp>
      <p:sp>
        <p:nvSpPr>
          <p:cNvPr id="5" name="Alt Bilgi Yer Tutucusu 4">
            <a:extLst>
              <a:ext uri="{FF2B5EF4-FFF2-40B4-BE49-F238E27FC236}">
                <a16:creationId xmlns:a16="http://schemas.microsoft.com/office/drawing/2014/main" id="{744DF511-088C-48FC-71B1-224DD125C714}"/>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8049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2D47F-BF96-12F7-8DD8-93010C93B271}"/>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E96387-33C1-397B-EAD2-C4C896480EC2}"/>
              </a:ext>
            </a:extLst>
          </p:cNvPr>
          <p:cNvSpPr>
            <a:spLocks noGrp="1"/>
          </p:cNvSpPr>
          <p:nvPr>
            <p:ph idx="1"/>
          </p:nvPr>
        </p:nvSpPr>
        <p:spPr>
          <a:xfrm>
            <a:off x="318009" y="1119124"/>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98.09% to 10.10%.</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493B4ADF-5BB1-E893-4ADF-E8F5C48E4023}"/>
              </a:ext>
            </a:extLst>
          </p:cNvPr>
          <p:cNvSpPr>
            <a:spLocks noGrp="1"/>
          </p:cNvSpPr>
          <p:nvPr>
            <p:ph type="title"/>
          </p:nvPr>
        </p:nvSpPr>
        <p:spPr>
          <a:xfrm>
            <a:off x="382701" y="327945"/>
            <a:ext cx="8508999" cy="791179"/>
          </a:xfrm>
        </p:spPr>
        <p:txBody>
          <a:bodyPr/>
          <a:lstStyle/>
          <a:p>
            <a:pPr algn="ctr"/>
            <a:r>
              <a:rPr lang="en-US" noProof="0" dirty="0"/>
              <a:t>Clipped Clustering Under IPM Attack </a:t>
            </a:r>
            <a:br>
              <a:rPr lang="en-US" noProof="0" dirty="0"/>
            </a:br>
            <a:r>
              <a:rPr lang="en-US" noProof="0" dirty="0"/>
              <a:t>(MNIST – Non-IID)</a:t>
            </a:r>
          </a:p>
        </p:txBody>
      </p:sp>
      <p:sp>
        <p:nvSpPr>
          <p:cNvPr id="4" name="Slayt Numarası Yer Tutucusu 3">
            <a:extLst>
              <a:ext uri="{FF2B5EF4-FFF2-40B4-BE49-F238E27FC236}">
                <a16:creationId xmlns:a16="http://schemas.microsoft.com/office/drawing/2014/main" id="{2B1065BA-32BE-0DC3-0E46-274B06DB47A3}"/>
              </a:ext>
            </a:extLst>
          </p:cNvPr>
          <p:cNvSpPr>
            <a:spLocks noGrp="1"/>
          </p:cNvSpPr>
          <p:nvPr>
            <p:ph type="sldNum" sz="quarter" idx="11"/>
          </p:nvPr>
        </p:nvSpPr>
        <p:spPr/>
        <p:txBody>
          <a:bodyPr/>
          <a:lstStyle/>
          <a:p>
            <a:fld id="{CE58CB1E-F828-4F11-99E0-327109AF9DA4}" type="slidenum">
              <a:rPr lang="en-US" noProof="0" smtClean="0"/>
              <a:pPr/>
              <a:t>17</a:t>
            </a:fld>
            <a:endParaRPr lang="en-US" noProof="0" dirty="0"/>
          </a:p>
        </p:txBody>
      </p:sp>
      <p:sp>
        <p:nvSpPr>
          <p:cNvPr id="5" name="Alt Bilgi Yer Tutucusu 4">
            <a:extLst>
              <a:ext uri="{FF2B5EF4-FFF2-40B4-BE49-F238E27FC236}">
                <a16:creationId xmlns:a16="http://schemas.microsoft.com/office/drawing/2014/main" id="{A43C9182-F6F5-F31B-DB82-59D4B04D3412}"/>
              </a:ext>
            </a:extLst>
          </p:cNvPr>
          <p:cNvSpPr>
            <a:spLocks noGrp="1"/>
          </p:cNvSpPr>
          <p:nvPr>
            <p:ph type="ftr" sz="quarter" idx="12"/>
          </p:nvPr>
        </p:nvSpPr>
        <p:spPr/>
        <p:txBody>
          <a:bodyPr/>
          <a:lstStyle/>
          <a:p>
            <a:r>
              <a:rPr lang="en-US" noProof="0" dirty="0"/>
              <a:t>Sedat Çoban, Master Thesis Final Presentation</a:t>
            </a:r>
          </a:p>
        </p:txBody>
      </p:sp>
      <p:pic>
        <p:nvPicPr>
          <p:cNvPr id="8" name="Resim 7"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2DBB453C-1C40-C3B7-74AF-0BCB0B0D5F84}"/>
              </a:ext>
            </a:extLst>
          </p:cNvPr>
          <p:cNvPicPr>
            <a:picLocks noChangeAspect="1"/>
          </p:cNvPicPr>
          <p:nvPr/>
        </p:nvPicPr>
        <p:blipFill>
          <a:blip r:embed="rId2"/>
          <a:stretch>
            <a:fillRect/>
          </a:stretch>
        </p:blipFill>
        <p:spPr>
          <a:xfrm>
            <a:off x="1390507" y="1439361"/>
            <a:ext cx="6362986" cy="3095506"/>
          </a:xfrm>
          <a:prstGeom prst="rect">
            <a:avLst/>
          </a:prstGeom>
        </p:spPr>
      </p:pic>
    </p:spTree>
    <p:extLst>
      <p:ext uri="{BB962C8B-B14F-4D97-AF65-F5344CB8AC3E}">
        <p14:creationId xmlns:p14="http://schemas.microsoft.com/office/powerpoint/2010/main" val="26112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5618C-4F8A-51AB-CE0E-DE8C4A45E831}"/>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3151B09-F3D7-74E1-AE7F-3CF69ECEAFC5}"/>
              </a:ext>
            </a:extLst>
          </p:cNvPr>
          <p:cNvSpPr>
            <a:spLocks noGrp="1"/>
          </p:cNvSpPr>
          <p:nvPr>
            <p:ph type="title"/>
          </p:nvPr>
        </p:nvSpPr>
        <p:spPr>
          <a:xfrm>
            <a:off x="319090" y="342080"/>
            <a:ext cx="8508999" cy="380745"/>
          </a:xfrm>
        </p:spPr>
        <p:txBody>
          <a:bodyPr/>
          <a:lstStyle/>
          <a:p>
            <a:pPr algn="ctr"/>
            <a:r>
              <a:rPr lang="en-US" noProof="0" dirty="0"/>
              <a:t>Accuracy Results for CIFAR-10 - IID</a:t>
            </a:r>
          </a:p>
        </p:txBody>
      </p:sp>
      <p:sp>
        <p:nvSpPr>
          <p:cNvPr id="4" name="Slayt Numarası Yer Tutucusu 3">
            <a:extLst>
              <a:ext uri="{FF2B5EF4-FFF2-40B4-BE49-F238E27FC236}">
                <a16:creationId xmlns:a16="http://schemas.microsoft.com/office/drawing/2014/main" id="{935D7358-09BA-0C4E-B910-04B843DC6E38}"/>
              </a:ext>
            </a:extLst>
          </p:cNvPr>
          <p:cNvSpPr>
            <a:spLocks noGrp="1"/>
          </p:cNvSpPr>
          <p:nvPr>
            <p:ph type="sldNum" sz="quarter" idx="11"/>
          </p:nvPr>
        </p:nvSpPr>
        <p:spPr/>
        <p:txBody>
          <a:bodyPr/>
          <a:lstStyle/>
          <a:p>
            <a:fld id="{CE58CB1E-F828-4F11-99E0-327109AF9DA4}" type="slidenum">
              <a:rPr lang="en-US" noProof="0" smtClean="0"/>
              <a:pPr/>
              <a:t>18</a:t>
            </a:fld>
            <a:endParaRPr lang="en-US" noProof="0" dirty="0"/>
          </a:p>
        </p:txBody>
      </p:sp>
      <p:sp>
        <p:nvSpPr>
          <p:cNvPr id="5" name="Alt Bilgi Yer Tutucusu 4">
            <a:extLst>
              <a:ext uri="{FF2B5EF4-FFF2-40B4-BE49-F238E27FC236}">
                <a16:creationId xmlns:a16="http://schemas.microsoft.com/office/drawing/2014/main" id="{55E355C4-2DE1-9ECA-80BB-18A76D35E599}"/>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sp>
        <p:nvSpPr>
          <p:cNvPr id="9" name="İçerik Yer Tutucusu 8">
            <a:extLst>
              <a:ext uri="{FF2B5EF4-FFF2-40B4-BE49-F238E27FC236}">
                <a16:creationId xmlns:a16="http://schemas.microsoft.com/office/drawing/2014/main" id="{3191BB83-35AF-FDB6-8EC2-741450444742}"/>
              </a:ext>
            </a:extLst>
          </p:cNvPr>
          <p:cNvSpPr>
            <a:spLocks noGrp="1"/>
          </p:cNvSpPr>
          <p:nvPr>
            <p:ph idx="1"/>
          </p:nvPr>
        </p:nvSpPr>
        <p:spPr/>
        <p:txBody>
          <a:bodyPr/>
          <a:lstStyle/>
          <a:p>
            <a:endParaRPr lang="en-US" noProof="0" dirty="0"/>
          </a:p>
          <a:p>
            <a:endParaRPr lang="en-US" noProof="0" dirty="0"/>
          </a:p>
        </p:txBody>
      </p:sp>
      <p:sp>
        <p:nvSpPr>
          <p:cNvPr id="7" name="Metin kutusu 6">
            <a:extLst>
              <a:ext uri="{FF2B5EF4-FFF2-40B4-BE49-F238E27FC236}">
                <a16:creationId xmlns:a16="http://schemas.microsoft.com/office/drawing/2014/main" id="{B14E1847-06F0-C508-05AA-0A31CE3677CA}"/>
              </a:ext>
            </a:extLst>
          </p:cNvPr>
          <p:cNvSpPr txBox="1"/>
          <p:nvPr/>
        </p:nvSpPr>
        <p:spPr>
          <a:xfrm>
            <a:off x="311162" y="4053866"/>
            <a:ext cx="6463772" cy="613951"/>
          </a:xfrm>
          <a:prstGeom prst="rect">
            <a:avLst/>
          </a:prstGeom>
          <a:noFill/>
        </p:spPr>
        <p:txBody>
          <a:bodyPr wrap="square" lIns="0" tIns="0" rIns="0" bIns="0" rtlCol="0">
            <a:spAutoFit/>
          </a:bodyPr>
          <a:lstStyle/>
          <a:p>
            <a:pPr>
              <a:lnSpc>
                <a:spcPct val="114000"/>
              </a:lnSpc>
            </a:pPr>
            <a:r>
              <a:rPr lang="en-US" sz="1200" noProof="0" dirty="0">
                <a:latin typeface="+mn-lt"/>
              </a:rPr>
              <a:t>Common: 100 Epochs, 20 Clients, 1 Local Iteration, Batch size 128, Dirichlet alpha 100</a:t>
            </a:r>
            <a:br>
              <a:rPr lang="en-US" sz="1200" noProof="0" dirty="0">
                <a:latin typeface="+mn-lt"/>
              </a:rPr>
            </a:br>
            <a:r>
              <a:rPr lang="en-US" sz="1200" dirty="0"/>
              <a:t>Attack Cases: 20% malicious clients for Random Gaussian and Label Flipping (100%  flipping). 40% malicious clients for IPM.</a:t>
            </a:r>
            <a:endParaRPr lang="en-US" sz="1200" noProof="0" dirty="0">
              <a:latin typeface="+mn-lt"/>
            </a:endParaRPr>
          </a:p>
        </p:txBody>
      </p:sp>
      <p:graphicFrame>
        <p:nvGraphicFramePr>
          <p:cNvPr id="6" name="Tablo 5">
            <a:extLst>
              <a:ext uri="{FF2B5EF4-FFF2-40B4-BE49-F238E27FC236}">
                <a16:creationId xmlns:a16="http://schemas.microsoft.com/office/drawing/2014/main" id="{292DC461-120B-2973-BF5F-DA1C93F9E432}"/>
              </a:ext>
            </a:extLst>
          </p:cNvPr>
          <p:cNvGraphicFramePr>
            <a:graphicFrameLocks noGrp="1"/>
          </p:cNvGraphicFramePr>
          <p:nvPr>
            <p:extLst>
              <p:ext uri="{D42A27DB-BD31-4B8C-83A1-F6EECF244321}">
                <p14:modId xmlns:p14="http://schemas.microsoft.com/office/powerpoint/2010/main" val="1370690185"/>
              </p:ext>
            </p:extLst>
          </p:nvPr>
        </p:nvGraphicFramePr>
        <p:xfrm>
          <a:off x="319090" y="797521"/>
          <a:ext cx="8505820" cy="3209650"/>
        </p:xfrm>
        <a:graphic>
          <a:graphicData uri="http://schemas.openxmlformats.org/drawingml/2006/table">
            <a:tbl>
              <a:tblPr>
                <a:tableStyleId>{8A107856-5554-42FB-B03E-39F5DBC370BA}</a:tableStyleId>
              </a:tblPr>
              <a:tblGrid>
                <a:gridCol w="944462">
                  <a:extLst>
                    <a:ext uri="{9D8B030D-6E8A-4147-A177-3AD203B41FA5}">
                      <a16:colId xmlns:a16="http://schemas.microsoft.com/office/drawing/2014/main" val="2644234828"/>
                    </a:ext>
                  </a:extLst>
                </a:gridCol>
                <a:gridCol w="854006">
                  <a:extLst>
                    <a:ext uri="{9D8B030D-6E8A-4147-A177-3AD203B41FA5}">
                      <a16:colId xmlns:a16="http://schemas.microsoft.com/office/drawing/2014/main" val="1715564008"/>
                    </a:ext>
                  </a:extLst>
                </a:gridCol>
                <a:gridCol w="907525">
                  <a:extLst>
                    <a:ext uri="{9D8B030D-6E8A-4147-A177-3AD203B41FA5}">
                      <a16:colId xmlns:a16="http://schemas.microsoft.com/office/drawing/2014/main" val="757691805"/>
                    </a:ext>
                  </a:extLst>
                </a:gridCol>
                <a:gridCol w="1148156">
                  <a:extLst>
                    <a:ext uri="{9D8B030D-6E8A-4147-A177-3AD203B41FA5}">
                      <a16:colId xmlns:a16="http://schemas.microsoft.com/office/drawing/2014/main" val="1082930474"/>
                    </a:ext>
                  </a:extLst>
                </a:gridCol>
                <a:gridCol w="1168782">
                  <a:extLst>
                    <a:ext uri="{9D8B030D-6E8A-4147-A177-3AD203B41FA5}">
                      <a16:colId xmlns:a16="http://schemas.microsoft.com/office/drawing/2014/main" val="3365786277"/>
                    </a:ext>
                  </a:extLst>
                </a:gridCol>
                <a:gridCol w="819165">
                  <a:extLst>
                    <a:ext uri="{9D8B030D-6E8A-4147-A177-3AD203B41FA5}">
                      <a16:colId xmlns:a16="http://schemas.microsoft.com/office/drawing/2014/main" val="2454370583"/>
                    </a:ext>
                  </a:extLst>
                </a:gridCol>
                <a:gridCol w="814387">
                  <a:extLst>
                    <a:ext uri="{9D8B030D-6E8A-4147-A177-3AD203B41FA5}">
                      <a16:colId xmlns:a16="http://schemas.microsoft.com/office/drawing/2014/main" val="3054812139"/>
                    </a:ext>
                  </a:extLst>
                </a:gridCol>
                <a:gridCol w="859630">
                  <a:extLst>
                    <a:ext uri="{9D8B030D-6E8A-4147-A177-3AD203B41FA5}">
                      <a16:colId xmlns:a16="http://schemas.microsoft.com/office/drawing/2014/main" val="2759510640"/>
                    </a:ext>
                  </a:extLst>
                </a:gridCol>
                <a:gridCol w="989707">
                  <a:extLst>
                    <a:ext uri="{9D8B030D-6E8A-4147-A177-3AD203B41FA5}">
                      <a16:colId xmlns:a16="http://schemas.microsoft.com/office/drawing/2014/main" val="1621646045"/>
                    </a:ext>
                  </a:extLst>
                </a:gridCol>
              </a:tblGrid>
              <a:tr h="434183">
                <a:tc>
                  <a:txBody>
                    <a:bodyPr/>
                    <a:lstStyle/>
                    <a:p>
                      <a:pPr algn="ctr" rtl="0" fontAlgn="ctr"/>
                      <a:r>
                        <a:rPr lang="tr-TR" sz="1000" b="1" u="none" strike="noStrike" dirty="0" err="1">
                          <a:effectLst/>
                        </a:rPr>
                        <a:t>Method</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a:effectLst/>
                        </a:rPr>
                        <a:t>No Attack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a:effectLst/>
                        </a:rPr>
                        <a:t>No Attack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a:effectLst/>
                        </a:rPr>
                        <a:t>IPM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a:effectLst/>
                        </a:rPr>
                        <a:t>IPM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a:effectLst/>
                        </a:rPr>
                        <a:t>Label Flipping w/out LDP</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b="1" u="none" strike="noStrike" dirty="0" err="1">
                          <a:effectLst/>
                        </a:rPr>
                        <a:t>Label</a:t>
                      </a:r>
                      <a:r>
                        <a:rPr lang="tr-TR" sz="1000" b="1" u="none" strike="noStrike" dirty="0">
                          <a:effectLst/>
                        </a:rPr>
                        <a:t> </a:t>
                      </a:r>
                      <a:r>
                        <a:rPr lang="tr-TR" sz="1000" b="1" u="none" strike="noStrike" dirty="0" err="1">
                          <a:effectLst/>
                        </a:rPr>
                        <a:t>Flipping</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1366765063"/>
                  </a:ext>
                </a:extLst>
              </a:tr>
              <a:tr h="148012">
                <a:tc>
                  <a:txBody>
                    <a:bodyPr/>
                    <a:lstStyle/>
                    <a:p>
                      <a:pPr algn="ctr" rtl="0" fontAlgn="ctr"/>
                      <a:r>
                        <a:rPr lang="tr-TR" sz="1000" b="1" u="none" strike="noStrike">
                          <a:effectLst/>
                        </a:rPr>
                        <a:t>FedAverage</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82.18</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61.38</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12.52</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80.54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57.68 </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80.54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57.69</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785573598"/>
                  </a:ext>
                </a:extLst>
              </a:tr>
              <a:tr h="186965">
                <a:tc>
                  <a:txBody>
                    <a:bodyPr/>
                    <a:lstStyle/>
                    <a:p>
                      <a:pPr algn="ctr" rtl="0" fontAlgn="ctr"/>
                      <a:r>
                        <a:rPr lang="tr-TR" sz="1000" b="1" u="none" strike="noStrike">
                          <a:effectLst/>
                        </a:rPr>
                        <a:t>Krum</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61.24</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35.64</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62.19</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35.34</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44.15</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36.23</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extLst>
                  <a:ext uri="{0D108BD9-81ED-4DB2-BD59-A6C34878D82A}">
                    <a16:rowId xmlns:a16="http://schemas.microsoft.com/office/drawing/2014/main" val="2315946130"/>
                  </a:ext>
                </a:extLst>
              </a:tr>
              <a:tr h="186965">
                <a:tc>
                  <a:txBody>
                    <a:bodyPr/>
                    <a:lstStyle/>
                    <a:p>
                      <a:pPr algn="ctr" rtl="0" fontAlgn="ctr"/>
                      <a:r>
                        <a:rPr lang="tr-TR" sz="1000" b="1" u="none" strike="noStrike">
                          <a:effectLst/>
                        </a:rPr>
                        <a:t>Mkrum</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79.26</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56.41</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rtl="0" fontAlgn="ctr"/>
                      <a:r>
                        <a:rPr lang="tr-TR" sz="1000" u="none" strike="noStrike" dirty="0">
                          <a:effectLst/>
                        </a:rPr>
                        <a:t>79.52</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57.03</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rtl="0" fontAlgn="ctr"/>
                      <a:r>
                        <a:rPr lang="tr-TR" sz="1000" u="none" strike="noStrike" dirty="0">
                          <a:effectLst/>
                        </a:rPr>
                        <a:t>74.81</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14.43</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76.32</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31.81</a:t>
                      </a:r>
                      <a:endParaRPr lang="tr-TR" sz="1000" b="0" i="0" u="none" strike="noStrike" dirty="0">
                        <a:solidFill>
                          <a:srgbClr val="000000"/>
                        </a:solidFill>
                        <a:effectLst/>
                        <a:latin typeface="Times New Roman" panose="02020603050405020304" pitchFamily="18" charset="0"/>
                      </a:endParaRPr>
                    </a:p>
                  </a:txBody>
                  <a:tcPr marL="5248" marR="5248" marT="5248" marB="0" anchor="ctr">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3122581876"/>
                  </a:ext>
                </a:extLst>
              </a:tr>
              <a:tr h="148012">
                <a:tc>
                  <a:txBody>
                    <a:bodyPr/>
                    <a:lstStyle/>
                    <a:p>
                      <a:pPr algn="ctr" rtl="0" fontAlgn="ctr"/>
                      <a:r>
                        <a:rPr lang="tr-TR" sz="1000" b="1" u="none" strike="noStrike">
                          <a:effectLst/>
                        </a:rPr>
                        <a:t>Median</a:t>
                      </a:r>
                      <a:endParaRPr lang="tr-TR" sz="1000" b="1" i="0" u="none" strike="noStrike">
                        <a:solidFill>
                          <a:srgbClr val="000000"/>
                        </a:solidFill>
                        <a:effectLst/>
                        <a:latin typeface="Times New Roman" panose="02020603050405020304" pitchFamily="18" charset="0"/>
                      </a:endParaRPr>
                    </a:p>
                  </a:txBody>
                  <a:tcPr marL="5248" marR="5248" marT="5248" marB="0" anchor="ctr">
                    <a:lnR w="12700" cap="flat" cmpd="sng" algn="ctr">
                      <a:solidFill>
                        <a:srgbClr val="FF0000"/>
                      </a:solidFill>
                      <a:prstDash val="solid"/>
                      <a:round/>
                      <a:headEnd type="none" w="med" len="med"/>
                      <a:tailEnd type="none" w="med" len="med"/>
                    </a:lnR>
                  </a:tcPr>
                </a:tc>
                <a:tc>
                  <a:txBody>
                    <a:bodyPr/>
                    <a:lstStyle/>
                    <a:p>
                      <a:pPr algn="ctr" rtl="0" fontAlgn="ctr"/>
                      <a:r>
                        <a:rPr lang="tr-TR" sz="1000" u="none" strike="noStrike" dirty="0">
                          <a:effectLst/>
                        </a:rPr>
                        <a:t>78.18</a:t>
                      </a:r>
                      <a:endParaRPr lang="tr-TR" sz="1000" b="0" i="0" u="none" strike="noStrike" dirty="0">
                        <a:solidFill>
                          <a:srgbClr val="000000"/>
                        </a:solidFill>
                        <a:effectLst/>
                        <a:latin typeface="Times New Roman" panose="02020603050405020304" pitchFamily="18" charset="0"/>
                      </a:endParaRPr>
                    </a:p>
                  </a:txBody>
                  <a:tcPr marL="5248" marR="5248" marT="524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10.19</a:t>
                      </a:r>
                      <a:endParaRPr lang="tr-TR" sz="1000" b="0" i="0" u="none" strike="noStrike" dirty="0">
                        <a:solidFill>
                          <a:srgbClr val="000000"/>
                        </a:solidFill>
                        <a:effectLst/>
                        <a:latin typeface="Times New Roman" panose="02020603050405020304" pitchFamily="18" charset="0"/>
                      </a:endParaRPr>
                    </a:p>
                  </a:txBody>
                  <a:tcPr marL="5248" marR="5248" marT="524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72.32</a:t>
                      </a:r>
                      <a:endParaRPr lang="tr-TR" sz="1000" b="0" i="0" u="none" strike="noStrike" dirty="0">
                        <a:solidFill>
                          <a:srgbClr val="000000"/>
                        </a:solidFill>
                        <a:effectLst/>
                        <a:latin typeface="Times New Roman" panose="02020603050405020304" pitchFamily="18" charset="0"/>
                      </a:endParaRPr>
                    </a:p>
                  </a:txBody>
                  <a:tcPr marL="5248" marR="5248" marT="524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11.27</a:t>
                      </a:r>
                      <a:endParaRPr lang="tr-TR" sz="1000" b="0" i="0" u="none" strike="noStrike" dirty="0">
                        <a:solidFill>
                          <a:srgbClr val="000000"/>
                        </a:solidFill>
                        <a:effectLst/>
                        <a:latin typeface="Times New Roman" panose="02020603050405020304" pitchFamily="18" charset="0"/>
                      </a:endParaRPr>
                    </a:p>
                  </a:txBody>
                  <a:tcPr marL="5248" marR="5248" marT="524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12.26</a:t>
                      </a:r>
                      <a:endParaRPr lang="tr-TR" sz="1000" b="0" i="0" u="none" strike="noStrike" dirty="0">
                        <a:solidFill>
                          <a:srgbClr val="000000"/>
                        </a:solidFill>
                        <a:effectLst/>
                        <a:latin typeface="Times New Roman" panose="02020603050405020304" pitchFamily="18" charset="0"/>
                      </a:endParaRPr>
                    </a:p>
                  </a:txBody>
                  <a:tcPr marL="5248" marR="5248" marT="524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75.53</a:t>
                      </a:r>
                      <a:endParaRPr lang="tr-TR" sz="1000" b="0" i="0" u="none" strike="noStrike" dirty="0">
                        <a:solidFill>
                          <a:srgbClr val="000000"/>
                        </a:solidFill>
                        <a:effectLst/>
                        <a:latin typeface="Times New Roman" panose="02020603050405020304" pitchFamily="18" charset="0"/>
                      </a:endParaRPr>
                    </a:p>
                  </a:txBody>
                  <a:tcPr marL="5248" marR="5248" marT="5248"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11.87</a:t>
                      </a:r>
                      <a:endParaRPr lang="tr-TR" sz="1000" b="0" i="0" u="none" strike="noStrike" dirty="0">
                        <a:solidFill>
                          <a:srgbClr val="000000"/>
                        </a:solidFill>
                        <a:effectLst/>
                        <a:latin typeface="Times New Roman" panose="02020603050405020304" pitchFamily="18" charset="0"/>
                      </a:endParaRPr>
                    </a:p>
                  </a:txBody>
                  <a:tcPr marL="5248" marR="5248" marT="5248"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2455939936"/>
                  </a:ext>
                </a:extLst>
              </a:tr>
              <a:tr h="291097">
                <a:tc>
                  <a:txBody>
                    <a:bodyPr/>
                    <a:lstStyle/>
                    <a:p>
                      <a:pPr algn="ctr" rtl="0" fontAlgn="ctr"/>
                      <a:r>
                        <a:rPr lang="tr-TR" sz="1000" b="1" u="none" strike="noStrike">
                          <a:effectLst/>
                        </a:rPr>
                        <a:t>Centered Clipping</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58.98</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24.98</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54.62</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23.09</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26.67</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58.05</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20.44</a:t>
                      </a:r>
                      <a:endParaRPr lang="tr-TR" sz="1000" b="0" i="0" u="none" strike="noStrike" dirty="0">
                        <a:solidFill>
                          <a:srgbClr val="000000"/>
                        </a:solidFill>
                        <a:effectLst/>
                        <a:latin typeface="Times New Roman" panose="02020603050405020304" pitchFamily="18" charset="0"/>
                      </a:endParaRPr>
                    </a:p>
                  </a:txBody>
                  <a:tcPr marL="5248" marR="5248" marT="5248" marB="0" anchor="ctr">
                    <a:lnT w="12700" cap="flat" cmpd="sng" algn="ctr">
                      <a:solidFill>
                        <a:srgbClr val="FF0000"/>
                      </a:solidFill>
                      <a:prstDash val="solid"/>
                      <a:round/>
                      <a:headEnd type="none" w="med" len="med"/>
                      <a:tailEnd type="none" w="med" len="med"/>
                    </a:lnT>
                    <a:solidFill>
                      <a:srgbClr val="F9998B"/>
                    </a:solidFill>
                  </a:tcPr>
                </a:tc>
                <a:extLst>
                  <a:ext uri="{0D108BD9-81ED-4DB2-BD59-A6C34878D82A}">
                    <a16:rowId xmlns:a16="http://schemas.microsoft.com/office/drawing/2014/main" val="1474021920"/>
                  </a:ext>
                </a:extLst>
              </a:tr>
              <a:tr h="368587">
                <a:tc>
                  <a:txBody>
                    <a:bodyPr/>
                    <a:lstStyle/>
                    <a:p>
                      <a:pPr algn="ctr" rtl="0" fontAlgn="ctr"/>
                      <a:r>
                        <a:rPr lang="tr-TR" sz="1000" b="1" u="none" strike="noStrike">
                          <a:effectLst/>
                        </a:rPr>
                        <a:t>Clustering</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81.89</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58.54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81.00</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56.59</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33.55</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81.36</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55.50</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3555600416"/>
                  </a:ext>
                </a:extLst>
              </a:tr>
              <a:tr h="328051">
                <a:tc>
                  <a:txBody>
                    <a:bodyPr/>
                    <a:lstStyle/>
                    <a:p>
                      <a:pPr algn="ctr" rtl="0" fontAlgn="ctr"/>
                      <a:r>
                        <a:rPr lang="tr-TR" sz="1000" b="1" u="none" strike="noStrike" dirty="0" err="1">
                          <a:effectLst/>
                        </a:rPr>
                        <a:t>Clipped</a:t>
                      </a:r>
                      <a:r>
                        <a:rPr lang="tr-TR" sz="1000" b="1" u="none" strike="noStrike" dirty="0">
                          <a:effectLst/>
                        </a:rPr>
                        <a:t> Clustering</a:t>
                      </a:r>
                      <a:endParaRPr lang="tr-TR" sz="1000" b="1"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82.26</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61.02</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rtl="0" fontAlgn="ctr"/>
                      <a:r>
                        <a:rPr lang="tr-TR" sz="1000" u="none" strike="noStrike" dirty="0">
                          <a:effectLst/>
                        </a:rPr>
                        <a:t>80.49</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55.62</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81.00</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56.61</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3317760857"/>
                  </a:ext>
                </a:extLst>
              </a:tr>
              <a:tr h="148012">
                <a:tc>
                  <a:txBody>
                    <a:bodyPr/>
                    <a:lstStyle/>
                    <a:p>
                      <a:pPr algn="ctr" rtl="0" fontAlgn="ctr"/>
                      <a:r>
                        <a:rPr lang="tr-TR" sz="1000" b="1" u="none" strike="noStrike">
                          <a:effectLst/>
                        </a:rPr>
                        <a:t>Cos Defence</a:t>
                      </a:r>
                      <a:endParaRPr lang="tr-TR" sz="1000" b="1" i="0" u="none" strike="noStrike">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80.37</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59.25</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80.10</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11.75</a:t>
                      </a:r>
                      <a:endParaRPr lang="tr-TR" sz="1000" b="0" i="0" u="none" strike="noStrike" dirty="0">
                        <a:solidFill>
                          <a:srgbClr val="000000"/>
                        </a:solidFill>
                        <a:effectLst/>
                        <a:latin typeface="Times New Roman" panose="02020603050405020304" pitchFamily="18" charset="0"/>
                      </a:endParaRPr>
                    </a:p>
                  </a:txBody>
                  <a:tcPr marL="5248" marR="5248" marT="5248" marB="0" anchor="ctr">
                    <a:solidFill>
                      <a:srgbClr val="F9998B"/>
                    </a:solidFill>
                  </a:tcPr>
                </a:tc>
                <a:tc>
                  <a:txBody>
                    <a:bodyPr/>
                    <a:lstStyle/>
                    <a:p>
                      <a:pPr algn="ctr" fontAlgn="ctr"/>
                      <a:r>
                        <a:rPr lang="tr-TR" sz="1000" u="none" strike="noStrike" dirty="0">
                          <a:effectLst/>
                        </a:rPr>
                        <a:t>78.12</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57.74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80.46</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51.57</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2908098979"/>
                  </a:ext>
                </a:extLst>
              </a:tr>
              <a:tr h="273546">
                <a:tc>
                  <a:txBody>
                    <a:bodyPr/>
                    <a:lstStyle/>
                    <a:p>
                      <a:pPr algn="ctr" rtl="0" fontAlgn="ctr"/>
                      <a:r>
                        <a:rPr lang="tr-TR" sz="1000" b="1" u="none" strike="noStrike" dirty="0" err="1">
                          <a:solidFill>
                            <a:srgbClr val="006200"/>
                          </a:solidFill>
                          <a:effectLst/>
                        </a:rPr>
                        <a:t>Trimmed</a:t>
                      </a:r>
                      <a:r>
                        <a:rPr lang="tr-TR" sz="1000" b="1" u="none" strike="noStrike" dirty="0">
                          <a:solidFill>
                            <a:srgbClr val="006200"/>
                          </a:solidFill>
                          <a:effectLst/>
                        </a:rPr>
                        <a:t> </a:t>
                      </a:r>
                      <a:r>
                        <a:rPr lang="tr-TR" sz="1000" b="1" u="none" strike="noStrike" dirty="0" err="1">
                          <a:solidFill>
                            <a:srgbClr val="006200"/>
                          </a:solidFill>
                          <a:effectLst/>
                        </a:rPr>
                        <a:t>Mean</a:t>
                      </a:r>
                      <a:endParaRPr lang="tr-TR" sz="1000" b="1" i="0" u="none" strike="noStrike" dirty="0">
                        <a:solidFill>
                          <a:srgbClr val="0062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82.22</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61.33</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81.13</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57.61</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80.17</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51.27</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81.48</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57.19</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3644744557"/>
                  </a:ext>
                </a:extLst>
              </a:tr>
              <a:tr h="291097">
                <a:tc>
                  <a:txBody>
                    <a:bodyPr/>
                    <a:lstStyle/>
                    <a:p>
                      <a:pPr algn="ctr" rtl="0" fontAlgn="ctr"/>
                      <a:r>
                        <a:rPr lang="tr-TR" sz="1000" b="1" u="none" strike="noStrike" dirty="0" err="1">
                          <a:solidFill>
                            <a:srgbClr val="006200"/>
                          </a:solidFill>
                          <a:effectLst/>
                        </a:rPr>
                        <a:t>Geometric</a:t>
                      </a:r>
                      <a:r>
                        <a:rPr lang="tr-TR" sz="1000" b="1" u="none" strike="noStrike" dirty="0">
                          <a:solidFill>
                            <a:srgbClr val="006200"/>
                          </a:solidFill>
                          <a:effectLst/>
                        </a:rPr>
                        <a:t> </a:t>
                      </a:r>
                      <a:r>
                        <a:rPr lang="tr-TR" sz="1000" b="1" u="none" strike="noStrike" dirty="0" err="1">
                          <a:solidFill>
                            <a:srgbClr val="006200"/>
                          </a:solidFill>
                          <a:effectLst/>
                        </a:rPr>
                        <a:t>Median</a:t>
                      </a:r>
                      <a:endParaRPr lang="tr-TR" sz="1000" b="1" i="0" u="none" strike="noStrike" dirty="0">
                        <a:solidFill>
                          <a:srgbClr val="0062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82.30</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61.34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78.88</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53.03</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80.52</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56.58</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79.54</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57.47</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4098054858"/>
                  </a:ext>
                </a:extLst>
              </a:tr>
              <a:tr h="291097">
                <a:tc>
                  <a:txBody>
                    <a:bodyPr/>
                    <a:lstStyle/>
                    <a:p>
                      <a:pPr algn="ctr" rtl="0" fontAlgn="ctr"/>
                      <a:r>
                        <a:rPr lang="tr-TR" sz="1000" b="1" u="none" strike="noStrike" dirty="0" err="1">
                          <a:solidFill>
                            <a:srgbClr val="006200"/>
                          </a:solidFill>
                          <a:effectLst/>
                        </a:rPr>
                        <a:t>Bulyan</a:t>
                      </a:r>
                      <a:endParaRPr lang="tr-TR" sz="1000" b="1" i="0" u="none" strike="noStrike" dirty="0">
                        <a:solidFill>
                          <a:srgbClr val="006200"/>
                        </a:solidFill>
                        <a:effectLst/>
                        <a:latin typeface="Times New Roman" panose="02020603050405020304" pitchFamily="18" charset="0"/>
                      </a:endParaRPr>
                    </a:p>
                  </a:txBody>
                  <a:tcPr marL="5248" marR="5248" marT="5248" marB="0" anchor="ctr"/>
                </a:tc>
                <a:tc>
                  <a:txBody>
                    <a:bodyPr/>
                    <a:lstStyle/>
                    <a:p>
                      <a:pPr algn="ctr" rtl="0" fontAlgn="ctr"/>
                      <a:r>
                        <a:rPr lang="tr-TR" sz="1000" u="none" strike="noStrike" dirty="0">
                          <a:effectLst/>
                        </a:rPr>
                        <a:t>82.17</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61.31</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80.15</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53.81</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gridSpan="2">
                  <a:txBody>
                    <a:bodyPr/>
                    <a:lstStyle/>
                    <a:p>
                      <a:pPr algn="ctr" rtl="0" fontAlgn="ctr"/>
                      <a:r>
                        <a:rPr lang="tr-TR" sz="1000" u="none" strike="noStrike">
                          <a:effectLst/>
                        </a:rPr>
                        <a:t>Cannot run with 40% malicious clients</a:t>
                      </a:r>
                      <a:endParaRPr lang="tr-TR" sz="1000" b="0" i="0" u="none" strike="noStrike">
                        <a:solidFill>
                          <a:srgbClr val="000000"/>
                        </a:solidFill>
                        <a:effectLst/>
                        <a:latin typeface="Times New Roman" panose="02020603050405020304" pitchFamily="18" charset="0"/>
                      </a:endParaRPr>
                    </a:p>
                  </a:txBody>
                  <a:tcPr marL="5248" marR="5248" marT="5248" marB="0" anchor="ctr"/>
                </a:tc>
                <a:tc hMerge="1">
                  <a:txBody>
                    <a:bodyPr/>
                    <a:lstStyle/>
                    <a:p>
                      <a:endParaRPr lang="en-US"/>
                    </a:p>
                  </a:txBody>
                  <a:tcPr/>
                </a:tc>
                <a:tc>
                  <a:txBody>
                    <a:bodyPr/>
                    <a:lstStyle/>
                    <a:p>
                      <a:pPr algn="ctr" rtl="0" fontAlgn="ctr"/>
                      <a:r>
                        <a:rPr lang="tr-TR" sz="1000" u="none" strike="noStrike" dirty="0">
                          <a:effectLst/>
                        </a:rPr>
                        <a:t>79.80</a:t>
                      </a:r>
                      <a:endParaRPr lang="tr-TR" sz="1000" b="0" i="0" u="none" strike="noStrike" dirty="0">
                        <a:solidFill>
                          <a:srgbClr val="000000"/>
                        </a:solidFill>
                        <a:effectLst/>
                        <a:latin typeface="Times New Roman" panose="02020603050405020304" pitchFamily="18" charset="0"/>
                      </a:endParaRPr>
                    </a:p>
                  </a:txBody>
                  <a:tcPr marL="5248" marR="5248" marT="5248" marB="0" anchor="ctr"/>
                </a:tc>
                <a:tc>
                  <a:txBody>
                    <a:bodyPr/>
                    <a:lstStyle/>
                    <a:p>
                      <a:pPr algn="ctr" fontAlgn="ctr"/>
                      <a:r>
                        <a:rPr lang="tr-TR" sz="1000" u="none" strike="noStrike" dirty="0">
                          <a:effectLst/>
                        </a:rPr>
                        <a:t>51.15</a:t>
                      </a:r>
                      <a:endParaRPr lang="tr-TR" sz="1000" b="0" i="0" u="none" strike="noStrike" dirty="0">
                        <a:solidFill>
                          <a:srgbClr val="000000"/>
                        </a:solidFill>
                        <a:effectLst/>
                        <a:latin typeface="Times New Roman" panose="02020603050405020304" pitchFamily="18" charset="0"/>
                      </a:endParaRPr>
                    </a:p>
                  </a:txBody>
                  <a:tcPr marL="5248" marR="5248" marT="5248" marB="0" anchor="ctr"/>
                </a:tc>
                <a:extLst>
                  <a:ext uri="{0D108BD9-81ED-4DB2-BD59-A6C34878D82A}">
                    <a16:rowId xmlns:a16="http://schemas.microsoft.com/office/drawing/2014/main" val="4284914061"/>
                  </a:ext>
                </a:extLst>
              </a:tr>
            </a:tbl>
          </a:graphicData>
        </a:graphic>
      </p:graphicFrame>
    </p:spTree>
    <p:extLst>
      <p:ext uri="{BB962C8B-B14F-4D97-AF65-F5344CB8AC3E}">
        <p14:creationId xmlns:p14="http://schemas.microsoft.com/office/powerpoint/2010/main" val="35607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7D56-9EDD-97F9-7301-E91B7EB392B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F727144E-17C8-328A-D55A-027B30C9CA08}"/>
              </a:ext>
            </a:extLst>
          </p:cNvPr>
          <p:cNvSpPr>
            <a:spLocks noGrp="1"/>
          </p:cNvSpPr>
          <p:nvPr>
            <p:ph type="title"/>
          </p:nvPr>
        </p:nvSpPr>
        <p:spPr>
          <a:xfrm>
            <a:off x="319090" y="342080"/>
            <a:ext cx="8508999" cy="380745"/>
          </a:xfrm>
        </p:spPr>
        <p:txBody>
          <a:bodyPr/>
          <a:lstStyle/>
          <a:p>
            <a:pPr algn="ctr"/>
            <a:r>
              <a:rPr lang="en-US" noProof="0" dirty="0"/>
              <a:t>Accuracy Results for CIFAR-10 – Non-IID</a:t>
            </a:r>
          </a:p>
        </p:txBody>
      </p:sp>
      <p:sp>
        <p:nvSpPr>
          <p:cNvPr id="4" name="Slayt Numarası Yer Tutucusu 3">
            <a:extLst>
              <a:ext uri="{FF2B5EF4-FFF2-40B4-BE49-F238E27FC236}">
                <a16:creationId xmlns:a16="http://schemas.microsoft.com/office/drawing/2014/main" id="{78A1D60B-4D84-C4B4-4CDF-18C99CD0115A}"/>
              </a:ext>
            </a:extLst>
          </p:cNvPr>
          <p:cNvSpPr>
            <a:spLocks noGrp="1"/>
          </p:cNvSpPr>
          <p:nvPr>
            <p:ph type="sldNum" sz="quarter" idx="11"/>
          </p:nvPr>
        </p:nvSpPr>
        <p:spPr/>
        <p:txBody>
          <a:bodyPr/>
          <a:lstStyle/>
          <a:p>
            <a:fld id="{CE58CB1E-F828-4F11-99E0-327109AF9DA4}" type="slidenum">
              <a:rPr lang="en-US" noProof="0" smtClean="0"/>
              <a:pPr/>
              <a:t>19</a:t>
            </a:fld>
            <a:endParaRPr lang="en-US" noProof="0" dirty="0"/>
          </a:p>
        </p:txBody>
      </p:sp>
      <p:sp>
        <p:nvSpPr>
          <p:cNvPr id="5" name="Alt Bilgi Yer Tutucusu 4">
            <a:extLst>
              <a:ext uri="{FF2B5EF4-FFF2-40B4-BE49-F238E27FC236}">
                <a16:creationId xmlns:a16="http://schemas.microsoft.com/office/drawing/2014/main" id="{2F5913DC-9134-80F6-63D5-90F909831FCE}"/>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sp>
        <p:nvSpPr>
          <p:cNvPr id="9" name="İçerik Yer Tutucusu 8">
            <a:extLst>
              <a:ext uri="{FF2B5EF4-FFF2-40B4-BE49-F238E27FC236}">
                <a16:creationId xmlns:a16="http://schemas.microsoft.com/office/drawing/2014/main" id="{0A02C819-7B20-4C1F-58FB-9004E43A3918}"/>
              </a:ext>
            </a:extLst>
          </p:cNvPr>
          <p:cNvSpPr>
            <a:spLocks noGrp="1"/>
          </p:cNvSpPr>
          <p:nvPr>
            <p:ph idx="1"/>
          </p:nvPr>
        </p:nvSpPr>
        <p:spPr/>
        <p:txBody>
          <a:bodyPr/>
          <a:lstStyle/>
          <a:p>
            <a:endParaRPr lang="en-US" noProof="0" dirty="0"/>
          </a:p>
          <a:p>
            <a:endParaRPr lang="en-US" noProof="0" dirty="0"/>
          </a:p>
        </p:txBody>
      </p:sp>
      <p:sp>
        <p:nvSpPr>
          <p:cNvPr id="7" name="Metin kutusu 6">
            <a:extLst>
              <a:ext uri="{FF2B5EF4-FFF2-40B4-BE49-F238E27FC236}">
                <a16:creationId xmlns:a16="http://schemas.microsoft.com/office/drawing/2014/main" id="{3814F580-9036-7670-F3A0-882761EBB6F7}"/>
              </a:ext>
            </a:extLst>
          </p:cNvPr>
          <p:cNvSpPr txBox="1"/>
          <p:nvPr/>
        </p:nvSpPr>
        <p:spPr>
          <a:xfrm>
            <a:off x="311161" y="4063623"/>
            <a:ext cx="6382247" cy="613951"/>
          </a:xfrm>
          <a:prstGeom prst="rect">
            <a:avLst/>
          </a:prstGeom>
          <a:noFill/>
        </p:spPr>
        <p:txBody>
          <a:bodyPr wrap="square" lIns="0" tIns="0" rIns="0" bIns="0" rtlCol="0">
            <a:spAutoFit/>
          </a:bodyPr>
          <a:lstStyle/>
          <a:p>
            <a:pPr>
              <a:lnSpc>
                <a:spcPct val="114000"/>
              </a:lnSpc>
            </a:pPr>
            <a:r>
              <a:rPr lang="en-US" sz="1200" noProof="0" dirty="0">
                <a:latin typeface="+mn-lt"/>
              </a:rPr>
              <a:t>Common: 100 Epochs, 20 Clients, 1 Local Iteration, Batch size 128, Dirichlet alpha 0.5</a:t>
            </a:r>
            <a:br>
              <a:rPr lang="en-US" sz="1200" noProof="0" dirty="0">
                <a:latin typeface="+mn-lt"/>
              </a:rPr>
            </a:br>
            <a:r>
              <a:rPr lang="en-US" sz="1200" dirty="0"/>
              <a:t>Attack Cases: 20% malicious clients for Random Gaussian and Label Flipping (100%  flipping). 40% malicious clients for IPM.</a:t>
            </a:r>
            <a:endParaRPr lang="en-US" sz="1200" noProof="0" dirty="0">
              <a:latin typeface="+mn-lt"/>
            </a:endParaRPr>
          </a:p>
        </p:txBody>
      </p:sp>
      <p:graphicFrame>
        <p:nvGraphicFramePr>
          <p:cNvPr id="6" name="Tablo 5">
            <a:extLst>
              <a:ext uri="{FF2B5EF4-FFF2-40B4-BE49-F238E27FC236}">
                <a16:creationId xmlns:a16="http://schemas.microsoft.com/office/drawing/2014/main" id="{1CCCA388-DA6F-89A7-39A6-C3C803E25606}"/>
              </a:ext>
            </a:extLst>
          </p:cNvPr>
          <p:cNvGraphicFramePr>
            <a:graphicFrameLocks noGrp="1"/>
          </p:cNvGraphicFramePr>
          <p:nvPr>
            <p:extLst>
              <p:ext uri="{D42A27DB-BD31-4B8C-83A1-F6EECF244321}">
                <p14:modId xmlns:p14="http://schemas.microsoft.com/office/powerpoint/2010/main" val="3002077392"/>
              </p:ext>
            </p:extLst>
          </p:nvPr>
        </p:nvGraphicFramePr>
        <p:xfrm>
          <a:off x="319090" y="856563"/>
          <a:ext cx="8505820" cy="3136454"/>
        </p:xfrm>
        <a:graphic>
          <a:graphicData uri="http://schemas.openxmlformats.org/drawingml/2006/table">
            <a:tbl>
              <a:tblPr>
                <a:tableStyleId>{8A107856-5554-42FB-B03E-39F5DBC370BA}</a:tableStyleId>
              </a:tblPr>
              <a:tblGrid>
                <a:gridCol w="1068500">
                  <a:extLst>
                    <a:ext uri="{9D8B030D-6E8A-4147-A177-3AD203B41FA5}">
                      <a16:colId xmlns:a16="http://schemas.microsoft.com/office/drawing/2014/main" val="1420737038"/>
                    </a:ext>
                  </a:extLst>
                </a:gridCol>
                <a:gridCol w="894972">
                  <a:extLst>
                    <a:ext uri="{9D8B030D-6E8A-4147-A177-3AD203B41FA5}">
                      <a16:colId xmlns:a16="http://schemas.microsoft.com/office/drawing/2014/main" val="2278677295"/>
                    </a:ext>
                  </a:extLst>
                </a:gridCol>
                <a:gridCol w="770021">
                  <a:extLst>
                    <a:ext uri="{9D8B030D-6E8A-4147-A177-3AD203B41FA5}">
                      <a16:colId xmlns:a16="http://schemas.microsoft.com/office/drawing/2014/main" val="562197437"/>
                    </a:ext>
                  </a:extLst>
                </a:gridCol>
                <a:gridCol w="1141282">
                  <a:extLst>
                    <a:ext uri="{9D8B030D-6E8A-4147-A177-3AD203B41FA5}">
                      <a16:colId xmlns:a16="http://schemas.microsoft.com/office/drawing/2014/main" val="2283565798"/>
                    </a:ext>
                  </a:extLst>
                </a:gridCol>
                <a:gridCol w="1175657">
                  <a:extLst>
                    <a:ext uri="{9D8B030D-6E8A-4147-A177-3AD203B41FA5}">
                      <a16:colId xmlns:a16="http://schemas.microsoft.com/office/drawing/2014/main" val="1219156452"/>
                    </a:ext>
                  </a:extLst>
                </a:gridCol>
                <a:gridCol w="705809">
                  <a:extLst>
                    <a:ext uri="{9D8B030D-6E8A-4147-A177-3AD203B41FA5}">
                      <a16:colId xmlns:a16="http://schemas.microsoft.com/office/drawing/2014/main" val="3368848058"/>
                    </a:ext>
                  </a:extLst>
                </a:gridCol>
                <a:gridCol w="882359">
                  <a:extLst>
                    <a:ext uri="{9D8B030D-6E8A-4147-A177-3AD203B41FA5}">
                      <a16:colId xmlns:a16="http://schemas.microsoft.com/office/drawing/2014/main" val="2973165170"/>
                    </a:ext>
                  </a:extLst>
                </a:gridCol>
                <a:gridCol w="955651">
                  <a:extLst>
                    <a:ext uri="{9D8B030D-6E8A-4147-A177-3AD203B41FA5}">
                      <a16:colId xmlns:a16="http://schemas.microsoft.com/office/drawing/2014/main" val="3784888551"/>
                    </a:ext>
                  </a:extLst>
                </a:gridCol>
                <a:gridCol w="911569">
                  <a:extLst>
                    <a:ext uri="{9D8B030D-6E8A-4147-A177-3AD203B41FA5}">
                      <a16:colId xmlns:a16="http://schemas.microsoft.com/office/drawing/2014/main" val="3426711078"/>
                    </a:ext>
                  </a:extLst>
                </a:gridCol>
              </a:tblGrid>
              <a:tr h="422535">
                <a:tc>
                  <a:txBody>
                    <a:bodyPr/>
                    <a:lstStyle/>
                    <a:p>
                      <a:pPr algn="ctr" rtl="0" fontAlgn="ctr"/>
                      <a:r>
                        <a:rPr lang="tr-TR" sz="1000" b="1" u="none" strike="noStrike" dirty="0" err="1">
                          <a:effectLst/>
                        </a:rPr>
                        <a:t>Method</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a:effectLst/>
                        </a:rPr>
                        <a:t>No Attack 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a:effectLst/>
                        </a:rPr>
                        <a:t>No Attack with LDP</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err="1">
                          <a:effectLst/>
                        </a:rPr>
                        <a:t>Random</a:t>
                      </a:r>
                      <a:r>
                        <a:rPr lang="tr-TR" sz="1000" b="1" u="none" strike="noStrike" dirty="0">
                          <a:effectLst/>
                        </a:rPr>
                        <a:t> </a:t>
                      </a:r>
                      <a:r>
                        <a:rPr lang="tr-TR" sz="1000" b="1" u="none" strike="noStrike" dirty="0" err="1">
                          <a:effectLst/>
                        </a:rPr>
                        <a:t>Gaussian</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a:effectLst/>
                        </a:rPr>
                        <a:t>IPM </a:t>
                      </a:r>
                    </a:p>
                    <a:p>
                      <a:pPr algn="ctr" rtl="0" fontAlgn="ctr"/>
                      <a:r>
                        <a:rPr lang="tr-TR" sz="1000" b="1" u="none" strike="noStrike" dirty="0">
                          <a:effectLst/>
                        </a:rPr>
                        <a:t>w/</a:t>
                      </a:r>
                      <a:r>
                        <a:rPr lang="tr-TR" sz="1000" b="1" u="none" strike="noStrike" dirty="0" err="1">
                          <a:effectLst/>
                        </a:rPr>
                        <a:t>out</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a:effectLst/>
                        </a:rPr>
                        <a:t>IPM </a:t>
                      </a:r>
                    </a:p>
                    <a:p>
                      <a:pPr algn="ctr" rtl="0" fontAlgn="ct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a:effectLst/>
                        </a:rPr>
                        <a:t>Label Flipping w/out LDP</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b="1" u="none" strike="noStrike" dirty="0" err="1">
                          <a:effectLst/>
                        </a:rPr>
                        <a:t>Label</a:t>
                      </a:r>
                      <a:r>
                        <a:rPr lang="tr-TR" sz="1000" b="1" u="none" strike="noStrike" dirty="0">
                          <a:effectLst/>
                        </a:rPr>
                        <a:t> </a:t>
                      </a:r>
                      <a:r>
                        <a:rPr lang="tr-TR" sz="1000" b="1" u="none" strike="noStrike" dirty="0" err="1">
                          <a:effectLst/>
                        </a:rPr>
                        <a:t>Flipping</a:t>
                      </a:r>
                      <a:r>
                        <a:rPr lang="tr-TR" sz="1000" b="1" u="none" strike="noStrike" dirty="0">
                          <a:effectLst/>
                        </a:rPr>
                        <a:t>  </a:t>
                      </a:r>
                      <a:r>
                        <a:rPr lang="tr-TR" sz="1000" b="1" u="none" strike="noStrike" dirty="0" err="1">
                          <a:effectLst/>
                        </a:rPr>
                        <a:t>with</a:t>
                      </a:r>
                      <a:r>
                        <a:rPr lang="tr-TR" sz="1000" b="1" u="none" strike="noStrike" dirty="0">
                          <a:effectLst/>
                        </a:rPr>
                        <a:t> LDP</a:t>
                      </a:r>
                      <a:endParaRPr lang="tr-TR" sz="1000" b="1" i="0" u="none" strike="noStrike" dirty="0">
                        <a:solidFill>
                          <a:srgbClr val="000000"/>
                        </a:solidFill>
                        <a:effectLst/>
                        <a:latin typeface="Times New Roman" panose="02020603050405020304" pitchFamily="18" charset="0"/>
                      </a:endParaRPr>
                    </a:p>
                  </a:txBody>
                  <a:tcPr marL="5591" marR="5591" marT="5591" marB="0" anchor="ctr"/>
                </a:tc>
                <a:extLst>
                  <a:ext uri="{0D108BD9-81ED-4DB2-BD59-A6C34878D82A}">
                    <a16:rowId xmlns:a16="http://schemas.microsoft.com/office/drawing/2014/main" val="3591838507"/>
                  </a:ext>
                </a:extLst>
              </a:tr>
              <a:tr h="154231">
                <a:tc>
                  <a:txBody>
                    <a:bodyPr/>
                    <a:lstStyle/>
                    <a:p>
                      <a:pPr algn="ctr" rtl="0" fontAlgn="ctr"/>
                      <a:r>
                        <a:rPr lang="tr-TR" sz="1000" b="1" u="none" strike="noStrike">
                          <a:effectLst/>
                        </a:rPr>
                        <a:t>FedAverage</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75.75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58.55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10.58</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9.30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rtl="0" fontAlgn="ctr"/>
                      <a:r>
                        <a:rPr lang="tr-TR" sz="1000" u="none" strike="noStrike" dirty="0">
                          <a:effectLst/>
                        </a:rPr>
                        <a:t>71.52</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47.00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52.55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46.84</a:t>
                      </a:r>
                      <a:endParaRPr lang="tr-TR" sz="1000" b="0" i="0" u="none" strike="noStrike" dirty="0">
                        <a:solidFill>
                          <a:srgbClr val="000000"/>
                        </a:solidFill>
                        <a:effectLst/>
                        <a:latin typeface="Times New Roman" panose="02020603050405020304" pitchFamily="18" charset="0"/>
                      </a:endParaRPr>
                    </a:p>
                  </a:txBody>
                  <a:tcPr marL="5591" marR="5591" marT="5591" marB="0" anchor="ctr"/>
                </a:tc>
                <a:extLst>
                  <a:ext uri="{0D108BD9-81ED-4DB2-BD59-A6C34878D82A}">
                    <a16:rowId xmlns:a16="http://schemas.microsoft.com/office/drawing/2014/main" val="3302281074"/>
                  </a:ext>
                </a:extLst>
              </a:tr>
              <a:tr h="205120">
                <a:tc>
                  <a:txBody>
                    <a:bodyPr/>
                    <a:lstStyle/>
                    <a:p>
                      <a:pPr algn="ctr" rtl="0" fontAlgn="ctr"/>
                      <a:r>
                        <a:rPr lang="tr-TR" sz="1000" b="1" u="none" strike="noStrike">
                          <a:effectLst/>
                        </a:rPr>
                        <a:t>Krum</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44.75</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39.45</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19.76</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2505633028"/>
                  </a:ext>
                </a:extLst>
              </a:tr>
              <a:tr h="205120">
                <a:tc>
                  <a:txBody>
                    <a:bodyPr/>
                    <a:lstStyle/>
                    <a:p>
                      <a:pPr algn="ctr" rtl="0" fontAlgn="ctr"/>
                      <a:r>
                        <a:rPr lang="tr-TR" sz="1000" b="1" u="none" strike="noStrike">
                          <a:effectLst/>
                        </a:rPr>
                        <a:t>Mkrum</a:t>
                      </a:r>
                      <a:endParaRPr lang="tr-TR" sz="1000" b="1" i="0" u="none" strike="noStrike">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tcPr>
                </a:tc>
                <a:tc>
                  <a:txBody>
                    <a:bodyPr/>
                    <a:lstStyle/>
                    <a:p>
                      <a:pPr algn="ctr" rtl="0" fontAlgn="ctr"/>
                      <a:r>
                        <a:rPr lang="tr-TR" sz="1000" u="none" strike="noStrike" dirty="0">
                          <a:effectLst/>
                        </a:rPr>
                        <a:t>70.81</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39.77</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68.78</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39.67</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61.40</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13.49</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66.24</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37.15</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4274050010"/>
                  </a:ext>
                </a:extLst>
              </a:tr>
              <a:tr h="154231">
                <a:tc>
                  <a:txBody>
                    <a:bodyPr/>
                    <a:lstStyle/>
                    <a:p>
                      <a:pPr algn="ctr" rtl="0" fontAlgn="ctr"/>
                      <a:r>
                        <a:rPr lang="tr-TR" sz="1000" b="1" u="none" strike="noStrike">
                          <a:effectLst/>
                        </a:rPr>
                        <a:t>Median</a:t>
                      </a:r>
                      <a:endParaRPr lang="tr-TR" sz="1000" b="1" i="0" u="none" strike="noStrike">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tcPr>
                </a:tc>
                <a:tc>
                  <a:txBody>
                    <a:bodyPr/>
                    <a:lstStyle/>
                    <a:p>
                      <a:pPr algn="ctr" rtl="0" fontAlgn="ctr"/>
                      <a:r>
                        <a:rPr lang="tr-TR" sz="1000" u="none" strike="noStrike" dirty="0">
                          <a:effectLst/>
                        </a:rPr>
                        <a:t>72.86</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62.30</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tc>
                  <a:txBody>
                    <a:bodyPr/>
                    <a:lstStyle/>
                    <a:p>
                      <a:pPr algn="ctr" rtl="0" fontAlgn="ctr"/>
                      <a:r>
                        <a:rPr lang="tr-TR" sz="1000" u="none" strike="noStrike" dirty="0">
                          <a:effectLst/>
                        </a:rPr>
                        <a:t>3.23</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68.71</a:t>
                      </a:r>
                      <a:endParaRPr lang="tr-TR" sz="1000" b="0" i="0" u="none" strike="noStrike" dirty="0">
                        <a:solidFill>
                          <a:srgbClr val="000000"/>
                        </a:solidFill>
                        <a:effectLst/>
                        <a:latin typeface="Times New Roman" panose="02020603050405020304" pitchFamily="18" charset="0"/>
                      </a:endParaRPr>
                    </a:p>
                  </a:txBody>
                  <a:tcPr marL="5591" marR="5591" marT="5591"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9998B"/>
                    </a:solidFill>
                  </a:tcPr>
                </a:tc>
                <a:extLst>
                  <a:ext uri="{0D108BD9-81ED-4DB2-BD59-A6C34878D82A}">
                    <a16:rowId xmlns:a16="http://schemas.microsoft.com/office/drawing/2014/main" val="3997516295"/>
                  </a:ext>
                </a:extLst>
              </a:tr>
              <a:tr h="303004">
                <a:tc>
                  <a:txBody>
                    <a:bodyPr/>
                    <a:lstStyle/>
                    <a:p>
                      <a:pPr algn="ctr" rtl="0" fontAlgn="ctr"/>
                      <a:r>
                        <a:rPr lang="tr-TR" sz="1000" b="1" u="none" strike="noStrike">
                          <a:effectLst/>
                        </a:rPr>
                        <a:t>Centered Clipping</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48.10</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10.54</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44.43</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13.41</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rtl="0" fontAlgn="ctr"/>
                      <a:r>
                        <a:rPr lang="tr-TR" sz="1000" u="none" strike="noStrike" dirty="0">
                          <a:effectLst/>
                        </a:rPr>
                        <a:t>28.01</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rtl="0" fontAlgn="ctr"/>
                      <a:r>
                        <a:rPr lang="tr-TR" sz="1000" u="none" strike="noStrike" dirty="0">
                          <a:effectLst/>
                        </a:rPr>
                        <a:t>48.03</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tc>
                  <a:txBody>
                    <a:bodyPr/>
                    <a:lstStyle/>
                    <a:p>
                      <a:pPr algn="ctr" fontAlgn="ctr"/>
                      <a:r>
                        <a:rPr lang="tr-TR" sz="1000" u="none" strike="noStrike" dirty="0">
                          <a:effectLst/>
                        </a:rPr>
                        <a:t>15.92</a:t>
                      </a:r>
                      <a:endParaRPr lang="tr-TR" sz="1000" b="0" i="0" u="none" strike="noStrike" dirty="0">
                        <a:solidFill>
                          <a:srgbClr val="000000"/>
                        </a:solidFill>
                        <a:effectLst/>
                        <a:latin typeface="Times New Roman" panose="02020603050405020304" pitchFamily="18" charset="0"/>
                      </a:endParaRPr>
                    </a:p>
                  </a:txBody>
                  <a:tcPr marL="5591" marR="5591" marT="5591" marB="0" anchor="ctr">
                    <a:lnT w="12700" cap="flat" cmpd="sng" algn="ctr">
                      <a:solidFill>
                        <a:srgbClr val="FF0000"/>
                      </a:solidFill>
                      <a:prstDash val="solid"/>
                      <a:round/>
                      <a:headEnd type="none" w="med" len="med"/>
                      <a:tailEnd type="none" w="med" len="med"/>
                    </a:lnT>
                    <a:solidFill>
                      <a:srgbClr val="F9998B"/>
                    </a:solidFill>
                  </a:tcPr>
                </a:tc>
                <a:extLst>
                  <a:ext uri="{0D108BD9-81ED-4DB2-BD59-A6C34878D82A}">
                    <a16:rowId xmlns:a16="http://schemas.microsoft.com/office/drawing/2014/main" val="646238891"/>
                  </a:ext>
                </a:extLst>
              </a:tr>
              <a:tr h="304751">
                <a:tc>
                  <a:txBody>
                    <a:bodyPr/>
                    <a:lstStyle/>
                    <a:p>
                      <a:pPr algn="ctr" rtl="0" fontAlgn="ctr"/>
                      <a:r>
                        <a:rPr lang="tr-TR" sz="1000" b="1" u="none" strike="noStrike">
                          <a:effectLst/>
                        </a:rPr>
                        <a:t>Clustering</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78.23</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53.07</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76.11</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50.32</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8.53</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rtl="0" fontAlgn="ctr"/>
                      <a:r>
                        <a:rPr lang="tr-TR" sz="1000" u="none" strike="noStrike" dirty="0">
                          <a:effectLst/>
                        </a:rPr>
                        <a:t>72.99</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44.68</a:t>
                      </a:r>
                      <a:endParaRPr lang="tr-TR" sz="1000" b="0" i="0" u="none" strike="noStrike" dirty="0">
                        <a:solidFill>
                          <a:srgbClr val="000000"/>
                        </a:solidFill>
                        <a:effectLst/>
                        <a:latin typeface="Times New Roman" panose="02020603050405020304" pitchFamily="18" charset="0"/>
                      </a:endParaRPr>
                    </a:p>
                  </a:txBody>
                  <a:tcPr marL="5591" marR="5591" marT="5591" marB="0" anchor="ctr"/>
                </a:tc>
                <a:extLst>
                  <a:ext uri="{0D108BD9-81ED-4DB2-BD59-A6C34878D82A}">
                    <a16:rowId xmlns:a16="http://schemas.microsoft.com/office/drawing/2014/main" val="4034777286"/>
                  </a:ext>
                </a:extLst>
              </a:tr>
              <a:tr h="303004">
                <a:tc>
                  <a:txBody>
                    <a:bodyPr/>
                    <a:lstStyle/>
                    <a:p>
                      <a:pPr algn="ctr" rtl="0" fontAlgn="ctr"/>
                      <a:r>
                        <a:rPr lang="tr-TR" sz="1000" b="1" u="none" strike="noStrike" dirty="0" err="1">
                          <a:effectLst/>
                        </a:rPr>
                        <a:t>Clipped</a:t>
                      </a:r>
                      <a:r>
                        <a:rPr lang="tr-TR" sz="1000" b="1" u="none" strike="noStrike" dirty="0">
                          <a:effectLst/>
                        </a:rPr>
                        <a:t> Clustering</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73.05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51.56</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rtl="0" fontAlgn="ctr"/>
                      <a:r>
                        <a:rPr lang="tr-TR" sz="1000" u="none" strike="noStrike" dirty="0">
                          <a:effectLst/>
                        </a:rPr>
                        <a:t>59.20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37.55</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rtl="0" fontAlgn="ctr"/>
                      <a:r>
                        <a:rPr lang="tr-TR" sz="1000" u="none" strike="noStrike" dirty="0">
                          <a:effectLst/>
                        </a:rPr>
                        <a:t>47.28</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40.70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extLst>
                  <a:ext uri="{0D108BD9-81ED-4DB2-BD59-A6C34878D82A}">
                    <a16:rowId xmlns:a16="http://schemas.microsoft.com/office/drawing/2014/main" val="2386388505"/>
                  </a:ext>
                </a:extLst>
              </a:tr>
              <a:tr h="154231">
                <a:tc>
                  <a:txBody>
                    <a:bodyPr/>
                    <a:lstStyle/>
                    <a:p>
                      <a:pPr algn="ctr" rtl="0" fontAlgn="ctr"/>
                      <a:r>
                        <a:rPr lang="tr-TR" sz="1000" b="1" u="none" strike="noStrike">
                          <a:effectLst/>
                        </a:rPr>
                        <a:t>Cos Defence</a:t>
                      </a:r>
                      <a:endParaRPr lang="tr-TR" sz="1000" b="1" i="0" u="none" strike="noStrike">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65.14</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47.47</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28.44</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10.00</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56.55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48.04</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35.77</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tc>
                  <a:txBody>
                    <a:bodyPr/>
                    <a:lstStyle/>
                    <a:p>
                      <a:pPr algn="ctr" fontAlgn="ctr"/>
                      <a:r>
                        <a:rPr lang="tr-TR" sz="1000" u="none" strike="noStrike" dirty="0">
                          <a:effectLst/>
                        </a:rPr>
                        <a:t>40.56</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extLst>
                  <a:ext uri="{0D108BD9-81ED-4DB2-BD59-A6C34878D82A}">
                    <a16:rowId xmlns:a16="http://schemas.microsoft.com/office/drawing/2014/main" val="2115712582"/>
                  </a:ext>
                </a:extLst>
              </a:tr>
              <a:tr h="303004">
                <a:tc>
                  <a:txBody>
                    <a:bodyPr/>
                    <a:lstStyle/>
                    <a:p>
                      <a:pPr algn="ctr" rtl="0" fontAlgn="ctr"/>
                      <a:r>
                        <a:rPr lang="tr-TR" sz="1000" b="1" u="none" strike="noStrike" dirty="0" err="1">
                          <a:effectLst/>
                        </a:rPr>
                        <a:t>Bulyan</a:t>
                      </a:r>
                      <a:endParaRPr lang="tr-TR" sz="1000" b="1"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77.13</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57.26</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73.48</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50.06</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gridSpan="2">
                  <a:txBody>
                    <a:bodyPr/>
                    <a:lstStyle/>
                    <a:p>
                      <a:pPr algn="ctr" rtl="0" fontAlgn="ctr"/>
                      <a:r>
                        <a:rPr lang="tr-TR" sz="1000" u="none" strike="noStrike" dirty="0" err="1">
                          <a:effectLst/>
                        </a:rPr>
                        <a:t>Cannot</a:t>
                      </a:r>
                      <a:r>
                        <a:rPr lang="tr-TR" sz="1000" u="none" strike="noStrike" dirty="0">
                          <a:effectLst/>
                        </a:rPr>
                        <a:t> </a:t>
                      </a:r>
                      <a:r>
                        <a:rPr lang="tr-TR" sz="1000" u="none" strike="noStrike" dirty="0" err="1">
                          <a:effectLst/>
                        </a:rPr>
                        <a:t>run</a:t>
                      </a:r>
                      <a:r>
                        <a:rPr lang="tr-TR" sz="1000" u="none" strike="noStrike" dirty="0">
                          <a:effectLst/>
                        </a:rPr>
                        <a:t> </a:t>
                      </a:r>
                      <a:r>
                        <a:rPr lang="tr-TR" sz="1000" u="none" strike="noStrike" dirty="0" err="1">
                          <a:effectLst/>
                        </a:rPr>
                        <a:t>with</a:t>
                      </a:r>
                      <a:r>
                        <a:rPr lang="tr-TR" sz="1000" u="none" strike="noStrike" dirty="0">
                          <a:effectLst/>
                        </a:rPr>
                        <a:t> 40% </a:t>
                      </a:r>
                      <a:r>
                        <a:rPr lang="tr-TR" sz="1000" u="none" strike="noStrike" dirty="0" err="1">
                          <a:effectLst/>
                        </a:rPr>
                        <a:t>malicious</a:t>
                      </a:r>
                      <a:r>
                        <a:rPr lang="tr-TR" sz="1000" u="none" strike="noStrike" dirty="0">
                          <a:effectLst/>
                        </a:rPr>
                        <a:t> </a:t>
                      </a:r>
                      <a:r>
                        <a:rPr lang="tr-TR" sz="1000" u="none" strike="noStrike" dirty="0" err="1">
                          <a:effectLst/>
                        </a:rPr>
                        <a:t>clients</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hMerge="1">
                  <a:txBody>
                    <a:bodyPr/>
                    <a:lstStyle/>
                    <a:p>
                      <a:endParaRPr lang="en-US"/>
                    </a:p>
                  </a:txBody>
                  <a:tcPr/>
                </a:tc>
                <a:tc>
                  <a:txBody>
                    <a:bodyPr/>
                    <a:lstStyle/>
                    <a:p>
                      <a:pPr algn="ctr" rtl="0" fontAlgn="ctr"/>
                      <a:r>
                        <a:rPr lang="tr-TR" sz="1000" u="none" strike="noStrike" dirty="0">
                          <a:effectLst/>
                        </a:rPr>
                        <a:t>68.87</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38.22</a:t>
                      </a:r>
                      <a:endParaRPr lang="tr-TR" sz="1000" b="0" i="0" u="none" strike="noStrike" dirty="0">
                        <a:solidFill>
                          <a:srgbClr val="000000"/>
                        </a:solidFill>
                        <a:effectLst/>
                        <a:latin typeface="Times New Roman" panose="02020603050405020304" pitchFamily="18" charset="0"/>
                      </a:endParaRPr>
                    </a:p>
                  </a:txBody>
                  <a:tcPr marL="5591" marR="5591" marT="5591" marB="0" anchor="ctr">
                    <a:solidFill>
                      <a:srgbClr val="F9998B"/>
                    </a:solidFill>
                  </a:tcPr>
                </a:tc>
                <a:extLst>
                  <a:ext uri="{0D108BD9-81ED-4DB2-BD59-A6C34878D82A}">
                    <a16:rowId xmlns:a16="http://schemas.microsoft.com/office/drawing/2014/main" val="1820041602"/>
                  </a:ext>
                </a:extLst>
              </a:tr>
              <a:tr h="283391">
                <a:tc>
                  <a:txBody>
                    <a:bodyPr/>
                    <a:lstStyle/>
                    <a:p>
                      <a:pPr algn="ctr" rtl="0" fontAlgn="ctr"/>
                      <a:r>
                        <a:rPr lang="tr-TR" sz="1000" b="1" u="none" strike="noStrike" dirty="0" err="1">
                          <a:solidFill>
                            <a:srgbClr val="006200"/>
                          </a:solidFill>
                          <a:effectLst/>
                        </a:rPr>
                        <a:t>Trimmed</a:t>
                      </a:r>
                      <a:r>
                        <a:rPr lang="tr-TR" sz="1000" b="1" u="none" strike="noStrike" dirty="0">
                          <a:solidFill>
                            <a:srgbClr val="006200"/>
                          </a:solidFill>
                          <a:effectLst/>
                        </a:rPr>
                        <a:t> </a:t>
                      </a:r>
                      <a:r>
                        <a:rPr lang="tr-TR" sz="1000" b="1" u="none" strike="noStrike" dirty="0" err="1">
                          <a:solidFill>
                            <a:srgbClr val="006200"/>
                          </a:solidFill>
                          <a:effectLst/>
                        </a:rPr>
                        <a:t>Mean</a:t>
                      </a:r>
                      <a:endParaRPr lang="tr-TR" sz="1000" b="1" i="0" u="none" strike="noStrike" dirty="0">
                        <a:solidFill>
                          <a:srgbClr val="0062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77.30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57.24</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75.61</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50.55</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72.70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45.31</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rtl="0" fontAlgn="ctr"/>
                      <a:r>
                        <a:rPr lang="tr-TR" sz="1000" u="none" strike="noStrike" dirty="0">
                          <a:effectLst/>
                        </a:rPr>
                        <a:t>71.63</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46.90</a:t>
                      </a:r>
                      <a:endParaRPr lang="tr-TR" sz="1000" b="0" i="0" u="none" strike="noStrike" dirty="0">
                        <a:solidFill>
                          <a:srgbClr val="000000"/>
                        </a:solidFill>
                        <a:effectLst/>
                        <a:latin typeface="Times New Roman" panose="02020603050405020304" pitchFamily="18" charset="0"/>
                      </a:endParaRPr>
                    </a:p>
                  </a:txBody>
                  <a:tcPr marL="5591" marR="5591" marT="5591" marB="0" anchor="ctr"/>
                </a:tc>
                <a:extLst>
                  <a:ext uri="{0D108BD9-81ED-4DB2-BD59-A6C34878D82A}">
                    <a16:rowId xmlns:a16="http://schemas.microsoft.com/office/drawing/2014/main" val="380325366"/>
                  </a:ext>
                </a:extLst>
              </a:tr>
              <a:tr h="303004">
                <a:tc>
                  <a:txBody>
                    <a:bodyPr/>
                    <a:lstStyle/>
                    <a:p>
                      <a:pPr algn="ctr" rtl="0" fontAlgn="ctr"/>
                      <a:r>
                        <a:rPr lang="tr-TR" sz="1000" b="1" u="none" strike="noStrike" dirty="0" err="1">
                          <a:solidFill>
                            <a:srgbClr val="006200"/>
                          </a:solidFill>
                          <a:effectLst/>
                        </a:rPr>
                        <a:t>Geometric</a:t>
                      </a:r>
                      <a:r>
                        <a:rPr lang="tr-TR" sz="1000" b="1" u="none" strike="noStrike" dirty="0">
                          <a:solidFill>
                            <a:srgbClr val="006200"/>
                          </a:solidFill>
                          <a:effectLst/>
                        </a:rPr>
                        <a:t> </a:t>
                      </a:r>
                      <a:r>
                        <a:rPr lang="tr-TR" sz="1000" b="1" u="none" strike="noStrike" dirty="0" err="1">
                          <a:solidFill>
                            <a:srgbClr val="006200"/>
                          </a:solidFill>
                          <a:effectLst/>
                        </a:rPr>
                        <a:t>Median</a:t>
                      </a:r>
                      <a:endParaRPr lang="tr-TR" sz="1000" b="1" i="0" u="none" strike="noStrike" dirty="0">
                        <a:solidFill>
                          <a:srgbClr val="0062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76.41</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57.24</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71.53</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50.27</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73.60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47.01</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61.70</a:t>
                      </a:r>
                      <a:endParaRPr lang="tr-TR" sz="1000" b="0" i="0" u="none" strike="noStrike" dirty="0">
                        <a:solidFill>
                          <a:srgbClr val="000000"/>
                        </a:solidFill>
                        <a:effectLst/>
                        <a:latin typeface="Times New Roman" panose="02020603050405020304" pitchFamily="18" charset="0"/>
                      </a:endParaRPr>
                    </a:p>
                  </a:txBody>
                  <a:tcPr marL="5591" marR="5591" marT="5591" marB="0" anchor="ctr"/>
                </a:tc>
                <a:tc>
                  <a:txBody>
                    <a:bodyPr/>
                    <a:lstStyle/>
                    <a:p>
                      <a:pPr algn="ctr" fontAlgn="ctr"/>
                      <a:r>
                        <a:rPr lang="tr-TR" sz="1000" u="none" strike="noStrike" dirty="0">
                          <a:effectLst/>
                        </a:rPr>
                        <a:t>48.78</a:t>
                      </a:r>
                      <a:endParaRPr lang="tr-TR" sz="1000" b="0" i="0" u="none" strike="noStrike" dirty="0">
                        <a:solidFill>
                          <a:srgbClr val="000000"/>
                        </a:solidFill>
                        <a:effectLst/>
                        <a:latin typeface="Times New Roman" panose="02020603050405020304" pitchFamily="18" charset="0"/>
                      </a:endParaRPr>
                    </a:p>
                  </a:txBody>
                  <a:tcPr marL="5591" marR="5591" marT="5591" marB="0" anchor="ctr"/>
                </a:tc>
                <a:extLst>
                  <a:ext uri="{0D108BD9-81ED-4DB2-BD59-A6C34878D82A}">
                    <a16:rowId xmlns:a16="http://schemas.microsoft.com/office/drawing/2014/main" val="3821639548"/>
                  </a:ext>
                </a:extLst>
              </a:tr>
            </a:tbl>
          </a:graphicData>
        </a:graphic>
      </p:graphicFrame>
    </p:spTree>
    <p:extLst>
      <p:ext uri="{BB962C8B-B14F-4D97-AF65-F5344CB8AC3E}">
        <p14:creationId xmlns:p14="http://schemas.microsoft.com/office/powerpoint/2010/main" val="345199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13AEC-C4A7-BED5-37A5-E8394093D04F}"/>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CEEDC719-DEBA-49D7-F137-6C10831C275C}"/>
              </a:ext>
            </a:extLst>
          </p:cNvPr>
          <p:cNvSpPr>
            <a:spLocks noGrp="1"/>
          </p:cNvSpPr>
          <p:nvPr>
            <p:ph type="title"/>
          </p:nvPr>
        </p:nvSpPr>
        <p:spPr>
          <a:xfrm>
            <a:off x="311162" y="331955"/>
            <a:ext cx="8508999" cy="380745"/>
          </a:xfrm>
        </p:spPr>
        <p:txBody>
          <a:bodyPr/>
          <a:lstStyle/>
          <a:p>
            <a:pPr algn="ctr"/>
            <a:r>
              <a:rPr lang="en-US" noProof="0" dirty="0"/>
              <a:t>Federated Learning – Initialization</a:t>
            </a:r>
          </a:p>
        </p:txBody>
      </p:sp>
      <p:sp>
        <p:nvSpPr>
          <p:cNvPr id="4" name="Foliennummernplatzhalter 3">
            <a:extLst>
              <a:ext uri="{FF2B5EF4-FFF2-40B4-BE49-F238E27FC236}">
                <a16:creationId xmlns:a16="http://schemas.microsoft.com/office/drawing/2014/main" id="{39CACFFD-21FF-D5B3-4B41-3645FD7FA837}"/>
              </a:ext>
            </a:extLst>
          </p:cNvPr>
          <p:cNvSpPr>
            <a:spLocks noGrp="1"/>
          </p:cNvSpPr>
          <p:nvPr>
            <p:ph type="sldNum" sz="quarter" idx="11"/>
          </p:nvPr>
        </p:nvSpPr>
        <p:spPr/>
        <p:txBody>
          <a:bodyPr/>
          <a:lstStyle/>
          <a:p>
            <a:fld id="{CE58CB1E-F828-4F11-99E0-327109AF9DA4}" type="slidenum">
              <a:rPr lang="en-US" noProof="0" smtClean="0"/>
              <a:pPr/>
              <a:t>2</a:t>
            </a:fld>
            <a:endParaRPr lang="en-US" noProof="0" dirty="0"/>
          </a:p>
        </p:txBody>
      </p:sp>
      <p:sp>
        <p:nvSpPr>
          <p:cNvPr id="7" name="Fußzeilenplatzhalter 4">
            <a:extLst>
              <a:ext uri="{FF2B5EF4-FFF2-40B4-BE49-F238E27FC236}">
                <a16:creationId xmlns:a16="http://schemas.microsoft.com/office/drawing/2014/main" id="{588DE3F4-EA13-D0D0-A627-C9387164A66B}"/>
              </a:ext>
            </a:extLst>
          </p:cNvPr>
          <p:cNvSpPr>
            <a:spLocks noGrp="1"/>
          </p:cNvSpPr>
          <p:nvPr>
            <p:ph type="ftr" sz="quarter" idx="12"/>
          </p:nvPr>
        </p:nvSpPr>
        <p:spPr/>
        <p:txBody>
          <a:bodyPr/>
          <a:lstStyle/>
          <a:p>
            <a:r>
              <a:rPr lang="en-US" noProof="0" dirty="0"/>
              <a:t>Sedat Çoban, Master Thesis Final Presentation</a:t>
            </a:r>
          </a:p>
        </p:txBody>
      </p:sp>
      <p:pic>
        <p:nvPicPr>
          <p:cNvPr id="18" name="İçerik Yer Tutucusu 17" descr="metin, ekran görüntüsü, ekran, görüntüleme, sayı, numara içeren bir resim&#10;&#10;Yapay zeka tarafından oluşturulan içerik yanlış olabilir.">
            <a:extLst>
              <a:ext uri="{FF2B5EF4-FFF2-40B4-BE49-F238E27FC236}">
                <a16:creationId xmlns:a16="http://schemas.microsoft.com/office/drawing/2014/main" id="{D5DE3285-69CF-24AC-21BC-BF9C38732404}"/>
              </a:ext>
            </a:extLst>
          </p:cNvPr>
          <p:cNvPicPr>
            <a:picLocks noGrp="1" noChangeAspect="1"/>
          </p:cNvPicPr>
          <p:nvPr>
            <p:ph idx="1"/>
          </p:nvPr>
        </p:nvPicPr>
        <p:blipFill>
          <a:blip r:embed="rId2"/>
          <a:stretch>
            <a:fillRect/>
          </a:stretch>
        </p:blipFill>
        <p:spPr>
          <a:xfrm>
            <a:off x="386080" y="1056555"/>
            <a:ext cx="4305527" cy="3477542"/>
          </a:xfrm>
        </p:spPr>
      </p:pic>
      <p:pic>
        <p:nvPicPr>
          <p:cNvPr id="20" name="Resim 19" descr="metin, ekran görüntüsü, ekran, görüntüleme, diyagram içeren bir resim&#10;&#10;Yapay zeka tarafından oluşturulan içerik yanlış olabilir.">
            <a:extLst>
              <a:ext uri="{FF2B5EF4-FFF2-40B4-BE49-F238E27FC236}">
                <a16:creationId xmlns:a16="http://schemas.microsoft.com/office/drawing/2014/main" id="{77DDBE98-8D00-BA6F-6A89-A57F84126E71}"/>
              </a:ext>
            </a:extLst>
          </p:cNvPr>
          <p:cNvPicPr>
            <a:picLocks noChangeAspect="1"/>
          </p:cNvPicPr>
          <p:nvPr/>
        </p:nvPicPr>
        <p:blipFill>
          <a:blip r:embed="rId3"/>
          <a:stretch>
            <a:fillRect/>
          </a:stretch>
        </p:blipFill>
        <p:spPr>
          <a:xfrm>
            <a:off x="4947201" y="1056555"/>
            <a:ext cx="3810719" cy="3477542"/>
          </a:xfrm>
          <a:prstGeom prst="rect">
            <a:avLst/>
          </a:prstGeom>
        </p:spPr>
      </p:pic>
    </p:spTree>
    <p:extLst>
      <p:ext uri="{BB962C8B-B14F-4D97-AF65-F5344CB8AC3E}">
        <p14:creationId xmlns:p14="http://schemas.microsoft.com/office/powerpoint/2010/main" val="394174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DCA9A-3B44-662D-475C-532405310003}"/>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2F290C3-3367-A673-EB51-1081A9C37090}"/>
              </a:ext>
            </a:extLst>
          </p:cNvPr>
          <p:cNvSpPr>
            <a:spLocks noGrp="1"/>
          </p:cNvSpPr>
          <p:nvPr>
            <p:ph idx="1"/>
          </p:nvPr>
        </p:nvSpPr>
        <p:spPr>
          <a:xfrm>
            <a:off x="311162" y="1119124"/>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78.18% to 10.19% for No-attack scenario. (IID)</a:t>
            </a:r>
          </a:p>
          <a:p>
            <a:pPr marL="285750" indent="-285750">
              <a:buFont typeface="Arial" panose="020B0604020202020204" pitchFamily="34" charset="0"/>
              <a:buChar char="•"/>
            </a:pPr>
            <a:r>
              <a:rPr lang="en-US" dirty="0"/>
              <a:t>Test accuracy drops from 72.32% to 11.27% for Random Gaussian attack scenario. (IID) </a:t>
            </a:r>
          </a:p>
          <a:p>
            <a:pPr marL="285750" indent="-285750">
              <a:buFont typeface="Arial" panose="020B0604020202020204" pitchFamily="34" charset="0"/>
              <a:buChar char="•"/>
            </a:pPr>
            <a:r>
              <a:rPr lang="en-US" dirty="0"/>
              <a:t>Test accuracy drops from 75.53% to 11.87% for Label Flipping attack scenario. (IID)</a:t>
            </a:r>
          </a:p>
          <a:p>
            <a:pPr marL="285750" indent="-285750">
              <a:buFont typeface="Arial" panose="020B0604020202020204" pitchFamily="34" charset="0"/>
              <a:buChar char="•"/>
            </a:pPr>
            <a:r>
              <a:rPr lang="en-US" dirty="0"/>
              <a:t>Test accuracy drops from 72.86% to 10.00% for No-attack scenario. (Non-IID)</a:t>
            </a:r>
          </a:p>
          <a:p>
            <a:pPr marL="285750" indent="-285750">
              <a:buFont typeface="Arial" panose="020B0604020202020204" pitchFamily="34" charset="0"/>
              <a:buChar char="•"/>
            </a:pPr>
            <a:r>
              <a:rPr lang="en-US" dirty="0"/>
              <a:t>Test accuracy drops from 62.30% to 10.00% for Random Gaussian attack scenario. (Non-IID) </a:t>
            </a:r>
          </a:p>
          <a:p>
            <a:pPr marL="285750" indent="-285750">
              <a:buFont typeface="Arial" panose="020B0604020202020204" pitchFamily="34" charset="0"/>
              <a:buChar char="•"/>
            </a:pPr>
            <a:r>
              <a:rPr lang="en-US" dirty="0"/>
              <a:t>Test accuracy drops from 68.71% to 10.00% for Label Flipping attack scenario. (Non-IID)</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21CFF5D8-9467-05F8-5974-A233D1AC8210}"/>
              </a:ext>
            </a:extLst>
          </p:cNvPr>
          <p:cNvSpPr>
            <a:spLocks noGrp="1"/>
          </p:cNvSpPr>
          <p:nvPr>
            <p:ph type="title"/>
          </p:nvPr>
        </p:nvSpPr>
        <p:spPr>
          <a:xfrm>
            <a:off x="382701" y="327945"/>
            <a:ext cx="8508999" cy="791179"/>
          </a:xfrm>
        </p:spPr>
        <p:txBody>
          <a:bodyPr/>
          <a:lstStyle/>
          <a:p>
            <a:pPr algn="ctr"/>
            <a:r>
              <a:rPr lang="en-US" noProof="0" dirty="0"/>
              <a:t>Median Under All Attack Scenarios </a:t>
            </a:r>
            <a:br>
              <a:rPr lang="en-US" noProof="0" dirty="0"/>
            </a:br>
            <a:r>
              <a:rPr lang="en-US" noProof="0" dirty="0"/>
              <a:t>(CIFAR-10 – IID and Non-IID)</a:t>
            </a:r>
          </a:p>
        </p:txBody>
      </p:sp>
      <p:sp>
        <p:nvSpPr>
          <p:cNvPr id="4" name="Slayt Numarası Yer Tutucusu 3">
            <a:extLst>
              <a:ext uri="{FF2B5EF4-FFF2-40B4-BE49-F238E27FC236}">
                <a16:creationId xmlns:a16="http://schemas.microsoft.com/office/drawing/2014/main" id="{930F4CC3-638F-2EAB-8ED2-9B06DFD9B3C6}"/>
              </a:ext>
            </a:extLst>
          </p:cNvPr>
          <p:cNvSpPr>
            <a:spLocks noGrp="1"/>
          </p:cNvSpPr>
          <p:nvPr>
            <p:ph type="sldNum" sz="quarter" idx="11"/>
          </p:nvPr>
        </p:nvSpPr>
        <p:spPr/>
        <p:txBody>
          <a:bodyPr/>
          <a:lstStyle/>
          <a:p>
            <a:fld id="{CE58CB1E-F828-4F11-99E0-327109AF9DA4}" type="slidenum">
              <a:rPr lang="en-US" noProof="0" smtClean="0"/>
              <a:pPr/>
              <a:t>20</a:t>
            </a:fld>
            <a:endParaRPr lang="en-US" noProof="0" dirty="0"/>
          </a:p>
        </p:txBody>
      </p:sp>
      <p:sp>
        <p:nvSpPr>
          <p:cNvPr id="5" name="Alt Bilgi Yer Tutucusu 4">
            <a:extLst>
              <a:ext uri="{FF2B5EF4-FFF2-40B4-BE49-F238E27FC236}">
                <a16:creationId xmlns:a16="http://schemas.microsoft.com/office/drawing/2014/main" id="{FC8478F6-5852-1A09-812A-7894614D67CF}"/>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321630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D66A-7174-75C1-0803-F6E543C6519E}"/>
            </a:ext>
          </a:extLst>
        </p:cNvPr>
        <p:cNvGrpSpPr/>
        <p:nvPr/>
      </p:nvGrpSpPr>
      <p:grpSpPr>
        <a:xfrm>
          <a:off x="0" y="0"/>
          <a:ext cx="0" cy="0"/>
          <a:chOff x="0" y="0"/>
          <a:chExt cx="0" cy="0"/>
        </a:xfrm>
      </p:grpSpPr>
      <p:pic>
        <p:nvPicPr>
          <p:cNvPr id="7" name="İçerik Yer Tutucusu 6"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17C94069-6014-0E80-150C-0D9DC2D1369A}"/>
              </a:ext>
            </a:extLst>
          </p:cNvPr>
          <p:cNvPicPr>
            <a:picLocks noGrp="1" noChangeAspect="1"/>
          </p:cNvPicPr>
          <p:nvPr>
            <p:ph idx="1"/>
          </p:nvPr>
        </p:nvPicPr>
        <p:blipFill>
          <a:blip r:embed="rId2"/>
          <a:stretch>
            <a:fillRect/>
          </a:stretch>
        </p:blipFill>
        <p:spPr>
          <a:xfrm>
            <a:off x="960437" y="1439242"/>
            <a:ext cx="7223125" cy="3095625"/>
          </a:xfrm>
        </p:spPr>
      </p:pic>
      <p:sp>
        <p:nvSpPr>
          <p:cNvPr id="3" name="Başlık 2">
            <a:extLst>
              <a:ext uri="{FF2B5EF4-FFF2-40B4-BE49-F238E27FC236}">
                <a16:creationId xmlns:a16="http://schemas.microsoft.com/office/drawing/2014/main" id="{63D0BCA8-30E6-FD85-F879-C631F115C293}"/>
              </a:ext>
            </a:extLst>
          </p:cNvPr>
          <p:cNvSpPr>
            <a:spLocks noGrp="1"/>
          </p:cNvSpPr>
          <p:nvPr>
            <p:ph type="title"/>
          </p:nvPr>
        </p:nvSpPr>
        <p:spPr>
          <a:xfrm>
            <a:off x="382701" y="327945"/>
            <a:ext cx="8508999" cy="791179"/>
          </a:xfrm>
        </p:spPr>
        <p:txBody>
          <a:bodyPr/>
          <a:lstStyle/>
          <a:p>
            <a:pPr algn="ctr"/>
            <a:r>
              <a:rPr lang="en-US" noProof="0" dirty="0"/>
              <a:t>Median Under All Attack Scenarios </a:t>
            </a:r>
            <a:br>
              <a:rPr lang="en-US" noProof="0" dirty="0"/>
            </a:br>
            <a:r>
              <a:rPr lang="en-US" noProof="0" dirty="0"/>
              <a:t>(CIFAR-10 – IID and Non-IID)</a:t>
            </a:r>
          </a:p>
        </p:txBody>
      </p:sp>
      <p:sp>
        <p:nvSpPr>
          <p:cNvPr id="4" name="Slayt Numarası Yer Tutucusu 3">
            <a:extLst>
              <a:ext uri="{FF2B5EF4-FFF2-40B4-BE49-F238E27FC236}">
                <a16:creationId xmlns:a16="http://schemas.microsoft.com/office/drawing/2014/main" id="{0A2F5600-0160-A10F-F56F-0C123D6A2E5F}"/>
              </a:ext>
            </a:extLst>
          </p:cNvPr>
          <p:cNvSpPr>
            <a:spLocks noGrp="1"/>
          </p:cNvSpPr>
          <p:nvPr>
            <p:ph type="sldNum" sz="quarter" idx="11"/>
          </p:nvPr>
        </p:nvSpPr>
        <p:spPr/>
        <p:txBody>
          <a:bodyPr/>
          <a:lstStyle/>
          <a:p>
            <a:fld id="{CE58CB1E-F828-4F11-99E0-327109AF9DA4}" type="slidenum">
              <a:rPr lang="en-US" noProof="0" smtClean="0"/>
              <a:pPr/>
              <a:t>21</a:t>
            </a:fld>
            <a:endParaRPr lang="en-US" noProof="0" dirty="0"/>
          </a:p>
        </p:txBody>
      </p:sp>
      <p:sp>
        <p:nvSpPr>
          <p:cNvPr id="5" name="Alt Bilgi Yer Tutucusu 4">
            <a:extLst>
              <a:ext uri="{FF2B5EF4-FFF2-40B4-BE49-F238E27FC236}">
                <a16:creationId xmlns:a16="http://schemas.microsoft.com/office/drawing/2014/main" id="{7D1659F4-B499-889A-BE5C-44285D4DADF2}"/>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363601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8D8B-EC4F-0767-197D-16AF725F486D}"/>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17E3F57-5922-2644-FC6D-FFFE2B6CC56D}"/>
              </a:ext>
            </a:extLst>
          </p:cNvPr>
          <p:cNvSpPr>
            <a:spLocks noGrp="1"/>
          </p:cNvSpPr>
          <p:nvPr>
            <p:ph idx="1"/>
          </p:nvPr>
        </p:nvSpPr>
        <p:spPr>
          <a:xfrm>
            <a:off x="311162" y="1119124"/>
            <a:ext cx="8508999" cy="3095625"/>
          </a:xfrm>
        </p:spPr>
        <p:txBody>
          <a:bodyPr/>
          <a:lstStyle/>
          <a:p>
            <a:pPr marL="285750" indent="-285750">
              <a:buFont typeface="Arial" panose="020B0604020202020204" pitchFamily="34" charset="0"/>
              <a:buChar char="•"/>
            </a:pPr>
            <a:r>
              <a:rPr lang="en-US" dirty="0"/>
              <a:t>Test accuracy drops from 70.81% to 39.77% for No-attack scenario. </a:t>
            </a:r>
          </a:p>
          <a:p>
            <a:pPr marL="285750" indent="-285750">
              <a:buFont typeface="Arial" panose="020B0604020202020204" pitchFamily="34" charset="0"/>
              <a:buChar char="•"/>
            </a:pPr>
            <a:r>
              <a:rPr lang="en-US" dirty="0"/>
              <a:t>Test accuracy drops from 68.78% to 39.67% for Random Gaussian attack scenario. </a:t>
            </a:r>
          </a:p>
          <a:p>
            <a:pPr marL="285750" indent="-285750">
              <a:buFont typeface="Arial" panose="020B0604020202020204" pitchFamily="34" charset="0"/>
              <a:buChar char="•"/>
            </a:pPr>
            <a:r>
              <a:rPr lang="en-US" dirty="0"/>
              <a:t>Test accuracy drops from 61.48% to 13.49% for IPM attack scenario. </a:t>
            </a:r>
          </a:p>
          <a:p>
            <a:pPr marL="285750" indent="-285750">
              <a:buFont typeface="Arial" panose="020B0604020202020204" pitchFamily="34" charset="0"/>
              <a:buChar char="•"/>
            </a:pPr>
            <a:r>
              <a:rPr lang="en-US" dirty="0"/>
              <a:t>Test accuracy drops from 66.24% to 37.15% for Label Flipping attack scenario. </a:t>
            </a:r>
          </a:p>
        </p:txBody>
      </p:sp>
      <p:sp>
        <p:nvSpPr>
          <p:cNvPr id="3" name="Başlık 2">
            <a:extLst>
              <a:ext uri="{FF2B5EF4-FFF2-40B4-BE49-F238E27FC236}">
                <a16:creationId xmlns:a16="http://schemas.microsoft.com/office/drawing/2014/main" id="{BF2D7696-6035-187D-C1C9-B3078671EDA6}"/>
              </a:ext>
            </a:extLst>
          </p:cNvPr>
          <p:cNvSpPr>
            <a:spLocks noGrp="1"/>
          </p:cNvSpPr>
          <p:nvPr>
            <p:ph type="title"/>
          </p:nvPr>
        </p:nvSpPr>
        <p:spPr>
          <a:xfrm>
            <a:off x="382701" y="327945"/>
            <a:ext cx="8508999" cy="791179"/>
          </a:xfrm>
        </p:spPr>
        <p:txBody>
          <a:bodyPr/>
          <a:lstStyle/>
          <a:p>
            <a:pPr algn="ctr"/>
            <a:r>
              <a:rPr lang="en-US" noProof="0" dirty="0" err="1"/>
              <a:t>MKrum</a:t>
            </a:r>
            <a:r>
              <a:rPr lang="en-US" noProof="0" dirty="0"/>
              <a:t> Under All Attack Scenarios </a:t>
            </a:r>
            <a:br>
              <a:rPr lang="en-US" noProof="0" dirty="0"/>
            </a:br>
            <a:r>
              <a:rPr lang="en-US" noProof="0" dirty="0"/>
              <a:t>(CIFAR-10 – Non-IID)</a:t>
            </a:r>
          </a:p>
        </p:txBody>
      </p:sp>
      <p:sp>
        <p:nvSpPr>
          <p:cNvPr id="4" name="Slayt Numarası Yer Tutucusu 3">
            <a:extLst>
              <a:ext uri="{FF2B5EF4-FFF2-40B4-BE49-F238E27FC236}">
                <a16:creationId xmlns:a16="http://schemas.microsoft.com/office/drawing/2014/main" id="{FC4BFE45-F1D8-97A9-062B-41F99F23A2E8}"/>
              </a:ext>
            </a:extLst>
          </p:cNvPr>
          <p:cNvSpPr>
            <a:spLocks noGrp="1"/>
          </p:cNvSpPr>
          <p:nvPr>
            <p:ph type="sldNum" sz="quarter" idx="11"/>
          </p:nvPr>
        </p:nvSpPr>
        <p:spPr/>
        <p:txBody>
          <a:bodyPr/>
          <a:lstStyle/>
          <a:p>
            <a:fld id="{CE58CB1E-F828-4F11-99E0-327109AF9DA4}" type="slidenum">
              <a:rPr lang="en-US" noProof="0" smtClean="0"/>
              <a:pPr/>
              <a:t>22</a:t>
            </a:fld>
            <a:endParaRPr lang="en-US" noProof="0" dirty="0"/>
          </a:p>
        </p:txBody>
      </p:sp>
      <p:sp>
        <p:nvSpPr>
          <p:cNvPr id="5" name="Alt Bilgi Yer Tutucusu 4">
            <a:extLst>
              <a:ext uri="{FF2B5EF4-FFF2-40B4-BE49-F238E27FC236}">
                <a16:creationId xmlns:a16="http://schemas.microsoft.com/office/drawing/2014/main" id="{EF9FD9BB-9EDC-2E5E-FB25-BAB581179C76}"/>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26956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4D130-CC8F-C074-AB8B-241D17B15999}"/>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7CCFF49-3688-898B-CB5B-6A6C7287385F}"/>
              </a:ext>
            </a:extLst>
          </p:cNvPr>
          <p:cNvSpPr>
            <a:spLocks noGrp="1"/>
          </p:cNvSpPr>
          <p:nvPr>
            <p:ph idx="1"/>
          </p:nvPr>
        </p:nvSpPr>
        <p:spPr>
          <a:xfrm>
            <a:off x="311162" y="1119124"/>
            <a:ext cx="8508999" cy="3095625"/>
          </a:xfrm>
        </p:spPr>
        <p:txBody>
          <a:bodyPr/>
          <a:lstStyle/>
          <a:p>
            <a:pPr marL="285750" indent="-285750">
              <a:buFont typeface="Arial" panose="020B0604020202020204" pitchFamily="34" charset="0"/>
              <a:buChar char="•"/>
            </a:pPr>
            <a:r>
              <a:rPr lang="en-US" dirty="0"/>
              <a:t>Euclidean distance-based robust aggregation methods such as Krum and </a:t>
            </a:r>
            <a:r>
              <a:rPr lang="en-US" dirty="0" err="1"/>
              <a:t>Mkrum</a:t>
            </a:r>
            <a:r>
              <a:rPr lang="en-US" dirty="0"/>
              <a:t> under Non-IID partition.</a:t>
            </a:r>
          </a:p>
          <a:p>
            <a:pPr marL="461963" lvl="1" indent="-285750">
              <a:buFont typeface="Arial" panose="020B0604020202020204" pitchFamily="34" charset="0"/>
              <a:buChar char="•"/>
            </a:pPr>
            <a:r>
              <a:rPr lang="en-US" dirty="0"/>
              <a:t>Krum fails under LDP when the model is trained on MNIST.</a:t>
            </a:r>
          </a:p>
          <a:p>
            <a:pPr marL="461963" lvl="1" indent="-285750">
              <a:buFont typeface="Arial" panose="020B0604020202020204" pitchFamily="34" charset="0"/>
              <a:buChar char="•"/>
            </a:pPr>
            <a:r>
              <a:rPr lang="en-US" dirty="0" err="1"/>
              <a:t>MKrum</a:t>
            </a:r>
            <a:r>
              <a:rPr lang="en-US" dirty="0"/>
              <a:t> fails under LDP when the model is trained on CIFAR-10</a:t>
            </a:r>
          </a:p>
          <a:p>
            <a:pPr marL="461963"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common explanation why cosine similarity-based robust aggregation methods such as Clustering, Clipped Clustering and </a:t>
            </a:r>
            <a:r>
              <a:rPr lang="en-US" dirty="0" err="1"/>
              <a:t>CosDefence</a:t>
            </a:r>
            <a:r>
              <a:rPr lang="en-US" dirty="0"/>
              <a:t> fails under LDP.</a:t>
            </a:r>
          </a:p>
          <a:p>
            <a:pPr marL="461963" lvl="1" indent="-285750">
              <a:buFont typeface="Arial" panose="020B0604020202020204" pitchFamily="34" charset="0"/>
              <a:buChar char="•"/>
            </a:pPr>
            <a:r>
              <a:rPr lang="en-US" dirty="0"/>
              <a:t>LDP makes benign clients to be dissimilar from each other.</a:t>
            </a:r>
          </a:p>
          <a:p>
            <a:pPr marL="461963" lvl="1" indent="-285750">
              <a:buFont typeface="Arial" panose="020B0604020202020204" pitchFamily="34" charset="0"/>
              <a:buChar char="•"/>
            </a:pPr>
            <a:r>
              <a:rPr lang="en-US" dirty="0"/>
              <a:t>Depending on the attack type, malicious clients become similar to each other.</a:t>
            </a:r>
          </a:p>
        </p:txBody>
      </p:sp>
      <p:sp>
        <p:nvSpPr>
          <p:cNvPr id="3" name="Başlık 2">
            <a:extLst>
              <a:ext uri="{FF2B5EF4-FFF2-40B4-BE49-F238E27FC236}">
                <a16:creationId xmlns:a16="http://schemas.microsoft.com/office/drawing/2014/main" id="{4B2BA9F4-BD83-078B-D747-133CF3513796}"/>
              </a:ext>
            </a:extLst>
          </p:cNvPr>
          <p:cNvSpPr>
            <a:spLocks noGrp="1"/>
          </p:cNvSpPr>
          <p:nvPr>
            <p:ph type="title"/>
          </p:nvPr>
        </p:nvSpPr>
        <p:spPr>
          <a:xfrm>
            <a:off x="382701" y="327945"/>
            <a:ext cx="8508999" cy="380810"/>
          </a:xfrm>
        </p:spPr>
        <p:txBody>
          <a:bodyPr/>
          <a:lstStyle/>
          <a:p>
            <a:pPr algn="ctr"/>
            <a:r>
              <a:rPr lang="en-US" noProof="0" dirty="0"/>
              <a:t>Common Patterns</a:t>
            </a:r>
          </a:p>
        </p:txBody>
      </p:sp>
      <p:sp>
        <p:nvSpPr>
          <p:cNvPr id="4" name="Slayt Numarası Yer Tutucusu 3">
            <a:extLst>
              <a:ext uri="{FF2B5EF4-FFF2-40B4-BE49-F238E27FC236}">
                <a16:creationId xmlns:a16="http://schemas.microsoft.com/office/drawing/2014/main" id="{7E73B337-9C43-16CF-F5BC-3615A04D922D}"/>
              </a:ext>
            </a:extLst>
          </p:cNvPr>
          <p:cNvSpPr>
            <a:spLocks noGrp="1"/>
          </p:cNvSpPr>
          <p:nvPr>
            <p:ph type="sldNum" sz="quarter" idx="11"/>
          </p:nvPr>
        </p:nvSpPr>
        <p:spPr/>
        <p:txBody>
          <a:bodyPr/>
          <a:lstStyle/>
          <a:p>
            <a:fld id="{CE58CB1E-F828-4F11-99E0-327109AF9DA4}" type="slidenum">
              <a:rPr lang="en-US" noProof="0" smtClean="0"/>
              <a:pPr/>
              <a:t>23</a:t>
            </a:fld>
            <a:endParaRPr lang="en-US" noProof="0" dirty="0"/>
          </a:p>
        </p:txBody>
      </p:sp>
      <p:sp>
        <p:nvSpPr>
          <p:cNvPr id="5" name="Alt Bilgi Yer Tutucusu 4">
            <a:extLst>
              <a:ext uri="{FF2B5EF4-FFF2-40B4-BE49-F238E27FC236}">
                <a16:creationId xmlns:a16="http://schemas.microsoft.com/office/drawing/2014/main" id="{79805AE1-FA01-7556-C39F-0237EA4D6B43}"/>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402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9DD0-9340-6701-069B-55A6E252F35C}"/>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9DD5C92-D005-1A54-02BC-685CF516D03D}"/>
              </a:ext>
            </a:extLst>
          </p:cNvPr>
          <p:cNvSpPr>
            <a:spLocks noGrp="1"/>
          </p:cNvSpPr>
          <p:nvPr>
            <p:ph idx="1"/>
          </p:nvPr>
        </p:nvSpPr>
        <p:spPr>
          <a:xfrm>
            <a:off x="311161" y="1023937"/>
            <a:ext cx="8508999" cy="3095625"/>
          </a:xfrm>
        </p:spPr>
        <p:txBody>
          <a:bodyPr/>
          <a:lstStyle/>
          <a:p>
            <a:r>
              <a:rPr lang="en-US" noProof="0" dirty="0"/>
              <a:t>Take Aways:</a:t>
            </a:r>
          </a:p>
          <a:p>
            <a:pPr marL="285750" indent="-285750">
              <a:buFont typeface="Arial" panose="020B0604020202020204" pitchFamily="34" charset="0"/>
              <a:buChar char="•"/>
            </a:pPr>
            <a:r>
              <a:rPr lang="en-US" noProof="0" dirty="0">
                <a:solidFill>
                  <a:srgbClr val="006200"/>
                </a:solidFill>
              </a:rPr>
              <a:t>Trimmed Mean </a:t>
            </a:r>
            <a:r>
              <a:rPr lang="en-US" noProof="0" dirty="0"/>
              <a:t>and </a:t>
            </a:r>
            <a:r>
              <a:rPr lang="en-US" noProof="0" dirty="0">
                <a:solidFill>
                  <a:srgbClr val="006200"/>
                </a:solidFill>
              </a:rPr>
              <a:t>Geometric Median </a:t>
            </a:r>
            <a:r>
              <a:rPr lang="en-US" noProof="0" dirty="0"/>
              <a:t>methods can survive under LDP.</a:t>
            </a:r>
          </a:p>
          <a:p>
            <a:pPr marL="285750" indent="-285750">
              <a:buFont typeface="Arial" panose="020B0604020202020204" pitchFamily="34" charset="0"/>
              <a:buChar char="•"/>
            </a:pPr>
            <a:r>
              <a:rPr lang="en-US" dirty="0"/>
              <a:t>Centered Clipping (MNIST – IID and Non-IID), Krum (MNIST – Non-IID), Median (CIFAR-10 - IID and Non-IID) and </a:t>
            </a:r>
            <a:r>
              <a:rPr lang="en-US" dirty="0" err="1"/>
              <a:t>MKrum</a:t>
            </a:r>
            <a:r>
              <a:rPr lang="en-US" dirty="0"/>
              <a:t> (CIFAR-10 – Non-IID) failed under LDP when there is No-attack.</a:t>
            </a:r>
            <a:endParaRPr lang="en-US" noProof="0" dirty="0"/>
          </a:p>
          <a:p>
            <a:pPr marL="285750" indent="-285750">
              <a:buFont typeface="Arial" panose="020B0604020202020204" pitchFamily="34" charset="0"/>
              <a:buChar char="•"/>
            </a:pPr>
            <a:r>
              <a:rPr lang="en-US" dirty="0"/>
              <a:t>Common patterns:</a:t>
            </a:r>
          </a:p>
          <a:p>
            <a:pPr marL="461963" lvl="1" indent="-285750">
              <a:buFont typeface="Arial" panose="020B0604020202020204" pitchFamily="34" charset="0"/>
              <a:buChar char="•"/>
            </a:pPr>
            <a:r>
              <a:rPr lang="en-US" dirty="0"/>
              <a:t>Euclidean distance-based methods such as Krum and </a:t>
            </a:r>
            <a:r>
              <a:rPr lang="en-US" dirty="0" err="1"/>
              <a:t>Mkrum</a:t>
            </a:r>
            <a:r>
              <a:rPr lang="en-US" dirty="0"/>
              <a:t> under Non-IID distribution.</a:t>
            </a:r>
          </a:p>
          <a:p>
            <a:pPr marL="461963" lvl="1" indent="-285750">
              <a:buFont typeface="Arial" panose="020B0604020202020204" pitchFamily="34" charset="0"/>
              <a:buChar char="•"/>
            </a:pPr>
            <a:r>
              <a:rPr lang="en-US" dirty="0"/>
              <a:t>Cosine similarity-based methods such as Clustering, Clipped Clustering and </a:t>
            </a:r>
            <a:r>
              <a:rPr lang="en-US" dirty="0" err="1"/>
              <a:t>CosDefense</a:t>
            </a:r>
            <a:r>
              <a:rPr lang="en-US" dirty="0"/>
              <a:t>.</a:t>
            </a:r>
          </a:p>
          <a:p>
            <a:endParaRPr lang="en-US" dirty="0"/>
          </a:p>
          <a:p>
            <a:r>
              <a:rPr lang="en-US" dirty="0"/>
              <a:t>Future Directions:</a:t>
            </a:r>
          </a:p>
          <a:p>
            <a:pPr marL="285750" indent="-285750">
              <a:buFont typeface="Arial" panose="020B0604020202020204" pitchFamily="34" charset="0"/>
              <a:buChar char="•"/>
            </a:pPr>
            <a:r>
              <a:rPr lang="en-US" dirty="0"/>
              <a:t>Different 𝛆 values could enable us to reason in which range the robust aggregation methods remain balance and achieve higher test accuracies.</a:t>
            </a:r>
          </a:p>
          <a:p>
            <a:pPr marL="285750" indent="-285750">
              <a:buFont typeface="Arial" panose="020B0604020202020204" pitchFamily="34" charset="0"/>
              <a:buChar char="•"/>
            </a:pPr>
            <a:r>
              <a:rPr lang="en-US" noProof="0" dirty="0"/>
              <a:t>Different LDP mechanism rather than Gaussian could be tested to see the effect on the robust aggregation methods.</a:t>
            </a:r>
          </a:p>
          <a:p>
            <a:pPr marL="285750" indent="-285750">
              <a:buFont typeface="Arial" panose="020B0604020202020204" pitchFamily="34" charset="0"/>
              <a:buChar char="•"/>
            </a:pPr>
            <a:r>
              <a:rPr lang="tr-TR" dirty="0"/>
              <a:t>Theoretical analysis of robust </a:t>
            </a:r>
            <a:r>
              <a:rPr lang="tr-TR" dirty="0" err="1"/>
              <a:t>aggregation</a:t>
            </a:r>
            <a:r>
              <a:rPr lang="tr-TR" dirty="0"/>
              <a:t> </a:t>
            </a:r>
            <a:r>
              <a:rPr lang="tr-TR" dirty="0" err="1"/>
              <a:t>methods</a:t>
            </a:r>
            <a:r>
              <a:rPr lang="tr-TR" dirty="0"/>
              <a:t> </a:t>
            </a:r>
            <a:r>
              <a:rPr lang="tr-TR" dirty="0" err="1"/>
              <a:t>under</a:t>
            </a:r>
            <a:r>
              <a:rPr lang="tr-TR" dirty="0"/>
              <a:t> LDP.</a:t>
            </a:r>
            <a:endParaRPr lang="en-US" noProof="0" dirty="0"/>
          </a:p>
          <a:p>
            <a:endParaRPr lang="en-US" noProof="0" dirty="0"/>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05BF8FA8-7587-BB49-4D8E-B124C59E2B20}"/>
              </a:ext>
            </a:extLst>
          </p:cNvPr>
          <p:cNvSpPr>
            <a:spLocks noGrp="1"/>
          </p:cNvSpPr>
          <p:nvPr>
            <p:ph type="title"/>
          </p:nvPr>
        </p:nvSpPr>
        <p:spPr>
          <a:xfrm>
            <a:off x="311162" y="319870"/>
            <a:ext cx="8508999" cy="380745"/>
          </a:xfrm>
        </p:spPr>
        <p:txBody>
          <a:bodyPr/>
          <a:lstStyle/>
          <a:p>
            <a:pPr algn="ctr"/>
            <a:r>
              <a:rPr lang="en-US" noProof="0" dirty="0"/>
              <a:t>Conclusion</a:t>
            </a:r>
          </a:p>
        </p:txBody>
      </p:sp>
      <p:sp>
        <p:nvSpPr>
          <p:cNvPr id="4" name="Slayt Numarası Yer Tutucusu 3">
            <a:extLst>
              <a:ext uri="{FF2B5EF4-FFF2-40B4-BE49-F238E27FC236}">
                <a16:creationId xmlns:a16="http://schemas.microsoft.com/office/drawing/2014/main" id="{E5FAFD50-04B0-0F22-1199-AA6377EE9B56}"/>
              </a:ext>
            </a:extLst>
          </p:cNvPr>
          <p:cNvSpPr>
            <a:spLocks noGrp="1"/>
          </p:cNvSpPr>
          <p:nvPr>
            <p:ph type="sldNum" sz="quarter" idx="11"/>
          </p:nvPr>
        </p:nvSpPr>
        <p:spPr/>
        <p:txBody>
          <a:bodyPr/>
          <a:lstStyle/>
          <a:p>
            <a:fld id="{CE58CB1E-F828-4F11-99E0-327109AF9DA4}" type="slidenum">
              <a:rPr lang="en-US" noProof="0" smtClean="0"/>
              <a:pPr/>
              <a:t>24</a:t>
            </a:fld>
            <a:endParaRPr lang="en-US" noProof="0" dirty="0"/>
          </a:p>
        </p:txBody>
      </p:sp>
      <p:sp>
        <p:nvSpPr>
          <p:cNvPr id="5" name="Alt Bilgi Yer Tutucusu 4">
            <a:extLst>
              <a:ext uri="{FF2B5EF4-FFF2-40B4-BE49-F238E27FC236}">
                <a16:creationId xmlns:a16="http://schemas.microsoft.com/office/drawing/2014/main" id="{F5A7746D-28D8-386C-B627-7C5742D401A4}"/>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40091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9D66B-BB0A-EE83-A04C-66FE7ED5A515}"/>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45013B4-8727-D200-0280-B0FA2FF159A4}"/>
              </a:ext>
            </a:extLst>
          </p:cNvPr>
          <p:cNvSpPr>
            <a:spLocks noGrp="1"/>
          </p:cNvSpPr>
          <p:nvPr>
            <p:ph idx="1"/>
          </p:nvPr>
        </p:nvSpPr>
        <p:spPr/>
        <p:txBody>
          <a:bodyPr/>
          <a:lstStyle/>
          <a:p>
            <a:endParaRPr lang="en-US" noProof="0" dirty="0"/>
          </a:p>
        </p:txBody>
      </p:sp>
      <p:sp>
        <p:nvSpPr>
          <p:cNvPr id="3" name="Başlık 2">
            <a:extLst>
              <a:ext uri="{FF2B5EF4-FFF2-40B4-BE49-F238E27FC236}">
                <a16:creationId xmlns:a16="http://schemas.microsoft.com/office/drawing/2014/main" id="{D956C104-F0CB-4526-C7A5-DF4668E6E857}"/>
              </a:ext>
            </a:extLst>
          </p:cNvPr>
          <p:cNvSpPr>
            <a:spLocks noGrp="1"/>
          </p:cNvSpPr>
          <p:nvPr>
            <p:ph type="title"/>
          </p:nvPr>
        </p:nvSpPr>
        <p:spPr>
          <a:xfrm>
            <a:off x="319090" y="972000"/>
            <a:ext cx="8508999" cy="380745"/>
          </a:xfrm>
        </p:spPr>
        <p:txBody>
          <a:bodyPr/>
          <a:lstStyle/>
          <a:p>
            <a:pPr algn="ctr"/>
            <a:endParaRPr lang="en-US" noProof="0" dirty="0"/>
          </a:p>
        </p:txBody>
      </p:sp>
      <p:sp>
        <p:nvSpPr>
          <p:cNvPr id="4" name="Slayt Numarası Yer Tutucusu 3">
            <a:extLst>
              <a:ext uri="{FF2B5EF4-FFF2-40B4-BE49-F238E27FC236}">
                <a16:creationId xmlns:a16="http://schemas.microsoft.com/office/drawing/2014/main" id="{89F09280-27C2-4728-EF64-0981C5391459}"/>
              </a:ext>
            </a:extLst>
          </p:cNvPr>
          <p:cNvSpPr>
            <a:spLocks noGrp="1"/>
          </p:cNvSpPr>
          <p:nvPr>
            <p:ph type="sldNum" sz="quarter" idx="11"/>
          </p:nvPr>
        </p:nvSpPr>
        <p:spPr/>
        <p:txBody>
          <a:bodyPr/>
          <a:lstStyle/>
          <a:p>
            <a:fld id="{CE58CB1E-F828-4F11-99E0-327109AF9DA4}" type="slidenum">
              <a:rPr lang="en-US" noProof="0" smtClean="0"/>
              <a:pPr/>
              <a:t>25</a:t>
            </a:fld>
            <a:endParaRPr lang="en-US" noProof="0" dirty="0"/>
          </a:p>
        </p:txBody>
      </p:sp>
      <p:sp>
        <p:nvSpPr>
          <p:cNvPr id="5" name="Alt Bilgi Yer Tutucusu 4">
            <a:extLst>
              <a:ext uri="{FF2B5EF4-FFF2-40B4-BE49-F238E27FC236}">
                <a16:creationId xmlns:a16="http://schemas.microsoft.com/office/drawing/2014/main" id="{70A63B78-8FC7-96F0-9A62-2F2D6CC4ED0C}"/>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423072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39997-51BD-7BBA-E304-02371CC40C2A}"/>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E61F7C3-A03D-0024-1530-349A8A557FB1}"/>
              </a:ext>
            </a:extLst>
          </p:cNvPr>
          <p:cNvSpPr>
            <a:spLocks noGrp="1"/>
          </p:cNvSpPr>
          <p:nvPr>
            <p:ph idx="1"/>
          </p:nvPr>
        </p:nvSpPr>
        <p:spPr/>
        <p:txBody>
          <a:bodyPr/>
          <a:lstStyle/>
          <a:p>
            <a:endParaRPr lang="en-US" noProof="0" dirty="0"/>
          </a:p>
        </p:txBody>
      </p:sp>
      <p:sp>
        <p:nvSpPr>
          <p:cNvPr id="3" name="Başlık 2">
            <a:extLst>
              <a:ext uri="{FF2B5EF4-FFF2-40B4-BE49-F238E27FC236}">
                <a16:creationId xmlns:a16="http://schemas.microsoft.com/office/drawing/2014/main" id="{42C21A51-AF7D-EB7E-0AD8-46CB21A211A3}"/>
              </a:ext>
            </a:extLst>
          </p:cNvPr>
          <p:cNvSpPr>
            <a:spLocks noGrp="1"/>
          </p:cNvSpPr>
          <p:nvPr>
            <p:ph type="title"/>
          </p:nvPr>
        </p:nvSpPr>
        <p:spPr>
          <a:xfrm>
            <a:off x="319090" y="972000"/>
            <a:ext cx="8508999" cy="380745"/>
          </a:xfrm>
        </p:spPr>
        <p:txBody>
          <a:bodyPr/>
          <a:lstStyle/>
          <a:p>
            <a:pPr algn="ctr"/>
            <a:endParaRPr lang="en-US" noProof="0" dirty="0"/>
          </a:p>
        </p:txBody>
      </p:sp>
      <p:sp>
        <p:nvSpPr>
          <p:cNvPr id="4" name="Slayt Numarası Yer Tutucusu 3">
            <a:extLst>
              <a:ext uri="{FF2B5EF4-FFF2-40B4-BE49-F238E27FC236}">
                <a16:creationId xmlns:a16="http://schemas.microsoft.com/office/drawing/2014/main" id="{E1AD52AA-CC0A-D47F-E1EE-B020AC87279E}"/>
              </a:ext>
            </a:extLst>
          </p:cNvPr>
          <p:cNvSpPr>
            <a:spLocks noGrp="1"/>
          </p:cNvSpPr>
          <p:nvPr>
            <p:ph type="sldNum" sz="quarter" idx="11"/>
          </p:nvPr>
        </p:nvSpPr>
        <p:spPr/>
        <p:txBody>
          <a:bodyPr/>
          <a:lstStyle/>
          <a:p>
            <a:fld id="{CE58CB1E-F828-4F11-99E0-327109AF9DA4}" type="slidenum">
              <a:rPr lang="en-US" noProof="0" smtClean="0"/>
              <a:pPr/>
              <a:t>26</a:t>
            </a:fld>
            <a:endParaRPr lang="en-US" noProof="0" dirty="0"/>
          </a:p>
        </p:txBody>
      </p:sp>
      <p:sp>
        <p:nvSpPr>
          <p:cNvPr id="5" name="Alt Bilgi Yer Tutucusu 4">
            <a:extLst>
              <a:ext uri="{FF2B5EF4-FFF2-40B4-BE49-F238E27FC236}">
                <a16:creationId xmlns:a16="http://schemas.microsoft.com/office/drawing/2014/main" id="{2BB33168-81D6-49A7-2101-7E67514D10FA}"/>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0594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D55C7-CDDF-43C1-06B6-256C32116B0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E4571E40-C5E1-7CFB-2937-0889E49506E7}"/>
              </a:ext>
            </a:extLst>
          </p:cNvPr>
          <p:cNvSpPr>
            <a:spLocks noGrp="1"/>
          </p:cNvSpPr>
          <p:nvPr>
            <p:ph type="title"/>
          </p:nvPr>
        </p:nvSpPr>
        <p:spPr>
          <a:xfrm>
            <a:off x="318009" y="2366565"/>
            <a:ext cx="8508999" cy="410369"/>
          </a:xfrm>
        </p:spPr>
        <p:txBody>
          <a:bodyPr/>
          <a:lstStyle/>
          <a:p>
            <a:pPr algn="ctr"/>
            <a:r>
              <a:rPr lang="en-US" sz="3600" noProof="0" dirty="0"/>
              <a:t>Appendices</a:t>
            </a:r>
          </a:p>
        </p:txBody>
      </p:sp>
      <p:sp>
        <p:nvSpPr>
          <p:cNvPr id="4" name="Slayt Numarası Yer Tutucusu 3">
            <a:extLst>
              <a:ext uri="{FF2B5EF4-FFF2-40B4-BE49-F238E27FC236}">
                <a16:creationId xmlns:a16="http://schemas.microsoft.com/office/drawing/2014/main" id="{AF86E6BA-C35F-7969-23A1-151459A6FB94}"/>
              </a:ext>
            </a:extLst>
          </p:cNvPr>
          <p:cNvSpPr>
            <a:spLocks noGrp="1"/>
          </p:cNvSpPr>
          <p:nvPr>
            <p:ph type="sldNum" sz="quarter" idx="11"/>
          </p:nvPr>
        </p:nvSpPr>
        <p:spPr/>
        <p:txBody>
          <a:bodyPr/>
          <a:lstStyle/>
          <a:p>
            <a:fld id="{CE58CB1E-F828-4F11-99E0-327109AF9DA4}" type="slidenum">
              <a:rPr lang="en-US" noProof="0" smtClean="0"/>
              <a:pPr/>
              <a:t>27</a:t>
            </a:fld>
            <a:endParaRPr lang="en-US" noProof="0" dirty="0"/>
          </a:p>
        </p:txBody>
      </p:sp>
      <p:sp>
        <p:nvSpPr>
          <p:cNvPr id="5" name="Alt Bilgi Yer Tutucusu 4">
            <a:extLst>
              <a:ext uri="{FF2B5EF4-FFF2-40B4-BE49-F238E27FC236}">
                <a16:creationId xmlns:a16="http://schemas.microsoft.com/office/drawing/2014/main" id="{8F8A34CB-6CE8-23A8-FAAC-BB36556C2F70}"/>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2617224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7E5BF-FD43-4A2E-10C3-1EF50B3D266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4C29E568-F1B7-D006-2DBE-36CBEAB5F366}"/>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local updates and the number of malicious clients as input.</a:t>
                </a:r>
              </a:p>
              <a:p>
                <a:pPr marL="285750" indent="-285750">
                  <a:buFont typeface="Arial" panose="020B0604020202020204" pitchFamily="34" charset="0"/>
                  <a:buChar char="•"/>
                </a:pPr>
                <a:r>
                  <a:rPr lang="en-US" noProof="0" dirty="0"/>
                  <a:t>It calculates the number of neighbors as:</a:t>
                </a:r>
              </a:p>
              <a:p>
                <a:pPr algn="ct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m:t>
                      </m:r>
                      <m:r>
                        <a:rPr lang="en-US" b="0" i="1" noProof="0" smtClean="0">
                          <a:latin typeface="Cambria Math" panose="02040503050406030204" pitchFamily="18" charset="0"/>
                        </a:rPr>
                        <m:t>𝑚</m:t>
                      </m:r>
                      <m:r>
                        <a:rPr lang="en-US" b="0" i="1" noProof="0" smtClean="0">
                          <a:latin typeface="Cambria Math" panose="02040503050406030204" pitchFamily="18" charset="0"/>
                        </a:rPr>
                        <m:t>−2, </m:t>
                      </m:r>
                      <m:r>
                        <a:rPr lang="en-US" b="0" i="1" noProof="0" smtClean="0">
                          <a:latin typeface="Cambria Math" panose="02040503050406030204" pitchFamily="18" charset="0"/>
                        </a:rPr>
                        <m:t>𝑤h𝑒𝑟𝑒</m:t>
                      </m:r>
                      <m:r>
                        <a:rPr lang="en-US" b="0" i="1" noProof="0" smtClean="0">
                          <a:latin typeface="Cambria Math" panose="02040503050406030204" pitchFamily="18" charset="0"/>
                        </a:rPr>
                        <m:t> </m:t>
                      </m:r>
                    </m:oMath>
                  </m:oMathPara>
                </a14:m>
                <a:endParaRPr lang="en-US" b="0" i="1" noProof="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m:t>
                      </m:r>
                      <m:r>
                        <a:rPr lang="en-US" b="0" i="1" noProof="0" smtClean="0">
                          <a:latin typeface="Cambria Math" panose="02040503050406030204" pitchFamily="18" charset="0"/>
                        </a:rPr>
                        <m:t>𝑡h𝑒</m:t>
                      </m:r>
                      <m:r>
                        <a:rPr lang="en-US" b="0" i="1" noProof="0" smtClean="0">
                          <a:latin typeface="Cambria Math" panose="02040503050406030204" pitchFamily="18" charset="0"/>
                        </a:rPr>
                        <m:t> </m:t>
                      </m:r>
                      <m:r>
                        <a:rPr lang="en-US" b="0" i="1" noProof="0" smtClean="0">
                          <a:latin typeface="Cambria Math" panose="02040503050406030204" pitchFamily="18" charset="0"/>
                        </a:rPr>
                        <m:t>𝑡𝑜𝑡𝑎𝑙</m:t>
                      </m:r>
                      <m:r>
                        <a:rPr lang="en-US" b="0" i="1" noProof="0" smtClean="0">
                          <a:latin typeface="Cambria Math" panose="02040503050406030204" pitchFamily="18" charset="0"/>
                        </a:rPr>
                        <m:t> </m:t>
                      </m:r>
                      <m:r>
                        <a:rPr lang="en-US" b="0" i="1" noProof="0" smtClean="0">
                          <a:latin typeface="Cambria Math" panose="02040503050406030204" pitchFamily="18" charset="0"/>
                        </a:rPr>
                        <m:t>𝑛𝑢𝑚𝑏𝑒𝑟</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𝑐𝑙𝑖𝑒𝑛𝑡𝑠</m:t>
                      </m:r>
                      <m:r>
                        <a:rPr lang="en-US" b="0" i="1" noProof="0" smtClean="0">
                          <a:latin typeface="Cambria Math" panose="02040503050406030204" pitchFamily="18" charset="0"/>
                        </a:rPr>
                        <m:t>, </m:t>
                      </m:r>
                      <m:r>
                        <a:rPr lang="en-US" b="0" i="1" noProof="0" smtClean="0">
                          <a:latin typeface="Cambria Math" panose="02040503050406030204" pitchFamily="18" charset="0"/>
                        </a:rPr>
                        <m:t>𝑡h𝑒</m:t>
                      </m:r>
                      <m:r>
                        <a:rPr lang="en-US" b="0" i="1" noProof="0" smtClean="0">
                          <a:latin typeface="Cambria Math" panose="02040503050406030204" pitchFamily="18" charset="0"/>
                        </a:rPr>
                        <m:t> </m:t>
                      </m:r>
                      <m:r>
                        <a:rPr lang="en-US" b="0" i="1" noProof="0" smtClean="0">
                          <a:latin typeface="Cambria Math" panose="02040503050406030204" pitchFamily="18" charset="0"/>
                        </a:rPr>
                        <m:t>𝑛𝑢𝑚𝑏𝑒𝑟</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𝑚𝑎𝑙𝑖𝑐𝑖𝑜𝑢𝑠</m:t>
                      </m:r>
                      <m:r>
                        <a:rPr lang="en-US" b="0" i="1" noProof="0" smtClean="0">
                          <a:latin typeface="Cambria Math" panose="02040503050406030204" pitchFamily="18" charset="0"/>
                        </a:rPr>
                        <m:t> </m:t>
                      </m:r>
                      <m:r>
                        <a:rPr lang="en-US" b="0" i="1" noProof="0" smtClean="0">
                          <a:latin typeface="Cambria Math" panose="02040503050406030204" pitchFamily="18" charset="0"/>
                        </a:rPr>
                        <m:t>𝑐𝑙𝑖𝑒𝑛𝑡𝑠</m:t>
                      </m:r>
                      <m:r>
                        <a:rPr lang="en-US" b="0" i="1" noProof="0" smtClean="0">
                          <a:latin typeface="Cambria Math" panose="02040503050406030204" pitchFamily="18" charset="0"/>
                        </a:rPr>
                        <m:t> </m:t>
                      </m:r>
                    </m:oMath>
                  </m:oMathPara>
                </a14:m>
                <a:endParaRPr lang="en-US" noProof="0" dirty="0"/>
              </a:p>
              <a:p>
                <a:pPr marL="285750" indent="-285750">
                  <a:buFont typeface="Arial" panose="020B0604020202020204" pitchFamily="34" charset="0"/>
                  <a:buChar char="•"/>
                </a:pPr>
                <a:r>
                  <a:rPr lang="en-US" noProof="0" dirty="0"/>
                  <a:t>Calculates pairwise Euclidean distances between clients and creates a distance matrix.</a:t>
                </a:r>
              </a:p>
              <a:p>
                <a:pPr marL="285750" indent="-285750">
                  <a:buFont typeface="Arial" panose="020B0604020202020204" pitchFamily="34" charset="0"/>
                  <a:buChar char="•"/>
                </a:pPr>
                <a:r>
                  <a:rPr lang="en-US" noProof="0" dirty="0"/>
                  <a:t>Score each client’s update by summing distances to its closest neighbors.</a:t>
                </a:r>
              </a:p>
              <a:p>
                <a:pPr marL="285750" indent="-285750">
                  <a:buFont typeface="Arial" panose="020B0604020202020204" pitchFamily="34" charset="0"/>
                  <a:buChar char="•"/>
                </a:pPr>
                <a:r>
                  <a:rPr lang="en-US" noProof="0" dirty="0"/>
                  <a:t>Chooses the client local updates with the lowest score. That client will be the closes client to neighbors.</a:t>
                </a:r>
              </a:p>
            </p:txBody>
          </p:sp>
        </mc:Choice>
        <mc:Fallback xmlns="">
          <p:sp>
            <p:nvSpPr>
              <p:cNvPr id="2" name="İçerik Yer Tutucusu 1">
                <a:extLst>
                  <a:ext uri="{FF2B5EF4-FFF2-40B4-BE49-F238E27FC236}">
                    <a16:creationId xmlns:a16="http://schemas.microsoft.com/office/drawing/2014/main" id="{4C29E568-F1B7-D006-2DBE-36CBEAB5F366}"/>
                  </a:ext>
                </a:extLst>
              </p:cNvPr>
              <p:cNvSpPr>
                <a:spLocks noGrp="1" noRot="1" noChangeAspect="1" noMove="1" noResize="1" noEditPoints="1" noAdjustHandles="1" noChangeArrowheads="1" noChangeShapeType="1" noTextEdit="1"/>
              </p:cNvSpPr>
              <p:nvPr>
                <p:ph idx="1"/>
              </p:nvPr>
            </p:nvSpPr>
            <p:spPr>
              <a:blipFill>
                <a:blip r:embed="rId2"/>
                <a:stretch>
                  <a:fillRect l="-1190" t="-2049"/>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802639DC-5B7A-D1FE-FA85-975DBF51267A}"/>
              </a:ext>
            </a:extLst>
          </p:cNvPr>
          <p:cNvSpPr>
            <a:spLocks noGrp="1"/>
          </p:cNvSpPr>
          <p:nvPr>
            <p:ph type="title"/>
          </p:nvPr>
        </p:nvSpPr>
        <p:spPr>
          <a:xfrm>
            <a:off x="319090" y="972000"/>
            <a:ext cx="8508999" cy="380745"/>
          </a:xfrm>
        </p:spPr>
        <p:txBody>
          <a:bodyPr/>
          <a:lstStyle/>
          <a:p>
            <a:pPr algn="ctr"/>
            <a:r>
              <a:rPr lang="en-US" noProof="0" dirty="0"/>
              <a:t>Robust Aggregation Method - Krum</a:t>
            </a:r>
          </a:p>
        </p:txBody>
      </p:sp>
      <p:sp>
        <p:nvSpPr>
          <p:cNvPr id="4" name="Slayt Numarası Yer Tutucusu 3">
            <a:extLst>
              <a:ext uri="{FF2B5EF4-FFF2-40B4-BE49-F238E27FC236}">
                <a16:creationId xmlns:a16="http://schemas.microsoft.com/office/drawing/2014/main" id="{0280BCD8-79E6-6B8B-307A-B9AB2524B62E}"/>
              </a:ext>
            </a:extLst>
          </p:cNvPr>
          <p:cNvSpPr>
            <a:spLocks noGrp="1"/>
          </p:cNvSpPr>
          <p:nvPr>
            <p:ph type="sldNum" sz="quarter" idx="11"/>
          </p:nvPr>
        </p:nvSpPr>
        <p:spPr/>
        <p:txBody>
          <a:bodyPr/>
          <a:lstStyle/>
          <a:p>
            <a:fld id="{CE58CB1E-F828-4F11-99E0-327109AF9DA4}" type="slidenum">
              <a:rPr lang="en-US" noProof="0" smtClean="0"/>
              <a:pPr/>
              <a:t>28</a:t>
            </a:fld>
            <a:endParaRPr lang="en-US" noProof="0" dirty="0"/>
          </a:p>
        </p:txBody>
      </p:sp>
      <p:sp>
        <p:nvSpPr>
          <p:cNvPr id="5" name="Alt Bilgi Yer Tutucusu 4">
            <a:extLst>
              <a:ext uri="{FF2B5EF4-FFF2-40B4-BE49-F238E27FC236}">
                <a16:creationId xmlns:a16="http://schemas.microsoft.com/office/drawing/2014/main" id="{0D89BB34-BFCD-D1DE-0E8A-B8A91B4D3BC9}"/>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251762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6CA0-52FB-714D-DB23-009E33A9F05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DA1FA9B-D4D2-A533-E2B4-4ADD50E1BE2B}"/>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 local updates and the number of malicious client as input.</a:t>
                </a:r>
              </a:p>
              <a:p>
                <a:pPr marL="285750" indent="-285750">
                  <a:buFont typeface="Arial" panose="020B0604020202020204" pitchFamily="34" charset="0"/>
                  <a:buChar char="•"/>
                </a:pPr>
                <a:r>
                  <a:rPr lang="en-US" noProof="0" dirty="0"/>
                  <a:t>It is doing same thing with Krum method. However, instead of choosing only 1 client local update, it chooses top-m client gradients.</a:t>
                </a:r>
              </a:p>
              <a:p>
                <a:pPr marL="285750" indent="-285750">
                  <a:buFont typeface="Arial" panose="020B0604020202020204" pitchFamily="34" charset="0"/>
                  <a:buChar char="•"/>
                </a:pPr>
                <a:r>
                  <a:rPr lang="en-US" noProof="0" dirty="0"/>
                  <a:t>m is calculates as following:</a:t>
                </a:r>
              </a:p>
              <a:p>
                <a:pPr algn="ctr"/>
                <a14:m>
                  <m:oMathPara xmlns:m="http://schemas.openxmlformats.org/officeDocument/2006/math">
                    <m:oMathParaPr>
                      <m:jc m:val="centerGroup"/>
                    </m:oMathParaPr>
                    <m:oMath xmlns:m="http://schemas.openxmlformats.org/officeDocument/2006/math">
                      <m:f>
                        <m:fPr>
                          <m:ctrlPr>
                            <a:rPr lang="en-US" i="1" noProof="0" smtClean="0">
                              <a:latin typeface="Cambria Math" panose="02040503050406030204" pitchFamily="18" charset="0"/>
                            </a:rPr>
                          </m:ctrlPr>
                        </m:fPr>
                        <m:num>
                          <m:r>
                            <a:rPr lang="en-US" b="0" i="1" noProof="0" smtClean="0">
                              <a:latin typeface="Cambria Math" panose="02040503050406030204" pitchFamily="18" charset="0"/>
                            </a:rPr>
                            <m:t>𝑛</m:t>
                          </m:r>
                          <m:r>
                            <a:rPr lang="en-US" b="0" i="1" noProof="0" smtClean="0">
                              <a:latin typeface="Cambria Math" panose="02040503050406030204" pitchFamily="18" charset="0"/>
                            </a:rPr>
                            <m:t>−2∗</m:t>
                          </m:r>
                          <m:r>
                            <a:rPr lang="en-US" b="0" i="1" noProof="0" smtClean="0">
                              <a:latin typeface="Cambria Math" panose="02040503050406030204" pitchFamily="18" charset="0"/>
                            </a:rPr>
                            <m:t>𝑚</m:t>
                          </m:r>
                        </m:num>
                        <m:den>
                          <m:r>
                            <a:rPr lang="en-US" b="0" i="1" noProof="0" smtClean="0">
                              <a:latin typeface="Cambria Math" panose="02040503050406030204" pitchFamily="18" charset="0"/>
                            </a:rPr>
                            <m:t>2</m:t>
                          </m:r>
                        </m:den>
                      </m:f>
                      <m:r>
                        <a:rPr lang="en-US" b="0" i="1" noProof="0" smtClean="0">
                          <a:latin typeface="Cambria Math" panose="02040503050406030204" pitchFamily="18" charset="0"/>
                        </a:rPr>
                        <m:t>, </m:t>
                      </m:r>
                      <m:r>
                        <a:rPr lang="en-US" b="0" i="1" noProof="0" smtClean="0">
                          <a:latin typeface="Cambria Math" panose="02040503050406030204" pitchFamily="18" charset="0"/>
                        </a:rPr>
                        <m:t>𝑤h𝑒𝑟𝑒</m:t>
                      </m:r>
                      <m:r>
                        <a:rPr lang="en-US" b="0" i="1" noProof="0" smtClean="0">
                          <a:latin typeface="Cambria Math" panose="02040503050406030204" pitchFamily="18" charset="0"/>
                        </a:rPr>
                        <m:t> </m:t>
                      </m:r>
                    </m:oMath>
                  </m:oMathPara>
                </a14:m>
                <a:endParaRPr lang="en-US" b="0" i="1" noProof="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m:t>
                      </m:r>
                      <m:r>
                        <a:rPr lang="en-US" b="0" i="1" noProof="0" smtClean="0">
                          <a:latin typeface="Cambria Math" panose="02040503050406030204" pitchFamily="18" charset="0"/>
                        </a:rPr>
                        <m:t>𝑡h𝑒</m:t>
                      </m:r>
                      <m:r>
                        <a:rPr lang="en-US" b="0" i="1" noProof="0" smtClean="0">
                          <a:latin typeface="Cambria Math" panose="02040503050406030204" pitchFamily="18" charset="0"/>
                        </a:rPr>
                        <m:t> </m:t>
                      </m:r>
                      <m:r>
                        <a:rPr lang="en-US" b="0" i="1" noProof="0" smtClean="0">
                          <a:latin typeface="Cambria Math" panose="02040503050406030204" pitchFamily="18" charset="0"/>
                        </a:rPr>
                        <m:t>𝑡𝑜𝑡𝑎𝑙</m:t>
                      </m:r>
                      <m:r>
                        <a:rPr lang="en-US" b="0" i="1" noProof="0" smtClean="0">
                          <a:latin typeface="Cambria Math" panose="02040503050406030204" pitchFamily="18" charset="0"/>
                        </a:rPr>
                        <m:t> </m:t>
                      </m:r>
                      <m:r>
                        <a:rPr lang="en-US" b="0" i="1" noProof="0" smtClean="0">
                          <a:latin typeface="Cambria Math" panose="02040503050406030204" pitchFamily="18" charset="0"/>
                        </a:rPr>
                        <m:t>𝑛𝑢𝑚𝑏𝑒𝑟</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𝑐𝑙𝑖𝑒𝑛𝑡𝑠</m:t>
                      </m:r>
                      <m:r>
                        <a:rPr lang="en-US" b="0" i="1" noProof="0" smtClean="0">
                          <a:latin typeface="Cambria Math" panose="02040503050406030204" pitchFamily="18" charset="0"/>
                        </a:rPr>
                        <m:t>, </m:t>
                      </m:r>
                      <m:r>
                        <a:rPr lang="en-US" b="0" i="1" noProof="0" smtClean="0">
                          <a:latin typeface="Cambria Math" panose="02040503050406030204" pitchFamily="18" charset="0"/>
                        </a:rPr>
                        <m:t>𝑚</m:t>
                      </m:r>
                      <m:r>
                        <a:rPr lang="en-US" b="0" i="1" noProof="0" smtClean="0">
                          <a:latin typeface="Cambria Math" panose="02040503050406030204" pitchFamily="18" charset="0"/>
                        </a:rPr>
                        <m:t>:</m:t>
                      </m:r>
                      <m:r>
                        <a:rPr lang="en-US" b="0" i="1" noProof="0" smtClean="0">
                          <a:latin typeface="Cambria Math" panose="02040503050406030204" pitchFamily="18" charset="0"/>
                        </a:rPr>
                        <m:t>𝑡h𝑒</m:t>
                      </m:r>
                      <m:r>
                        <a:rPr lang="en-US" b="0" i="1" noProof="0" smtClean="0">
                          <a:latin typeface="Cambria Math" panose="02040503050406030204" pitchFamily="18" charset="0"/>
                        </a:rPr>
                        <m:t> </m:t>
                      </m:r>
                      <m:r>
                        <a:rPr lang="en-US" b="0" i="1" noProof="0" smtClean="0">
                          <a:latin typeface="Cambria Math" panose="02040503050406030204" pitchFamily="18" charset="0"/>
                        </a:rPr>
                        <m:t>𝑛𝑢𝑚𝑏𝑒𝑟</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𝑚𝑎𝑙𝑖𝑐𝑖𝑜𝑢𝑠</m:t>
                      </m:r>
                      <m:r>
                        <a:rPr lang="en-US" b="0" i="1" noProof="0" smtClean="0">
                          <a:latin typeface="Cambria Math" panose="02040503050406030204" pitchFamily="18" charset="0"/>
                        </a:rPr>
                        <m:t> </m:t>
                      </m:r>
                      <m:r>
                        <a:rPr lang="en-US" b="0" i="1" noProof="0" smtClean="0">
                          <a:latin typeface="Cambria Math" panose="02040503050406030204" pitchFamily="18" charset="0"/>
                        </a:rPr>
                        <m:t>𝑐𝑙𝑖𝑒𝑛𝑡𝑠</m:t>
                      </m:r>
                    </m:oMath>
                  </m:oMathPara>
                </a14:m>
                <a:endParaRPr lang="en-US" noProof="0" dirty="0"/>
              </a:p>
              <a:p>
                <a:pPr marL="285750" indent="-285750">
                  <a:buFont typeface="Arial" panose="020B0604020202020204" pitchFamily="34" charset="0"/>
                  <a:buChar char="•"/>
                </a:pPr>
                <a:r>
                  <a:rPr lang="en-US" noProof="0" dirty="0"/>
                  <a:t>Chosen top-m client local updates are averaged.</a:t>
                </a:r>
              </a:p>
            </p:txBody>
          </p:sp>
        </mc:Choice>
        <mc:Fallback xmlns="">
          <p:sp>
            <p:nvSpPr>
              <p:cNvPr id="2" name="İçerik Yer Tutucusu 1">
                <a:extLst>
                  <a:ext uri="{FF2B5EF4-FFF2-40B4-BE49-F238E27FC236}">
                    <a16:creationId xmlns:a16="http://schemas.microsoft.com/office/drawing/2014/main" id="{BDA1FA9B-D4D2-A533-E2B4-4ADD50E1BE2B}"/>
                  </a:ext>
                </a:extLst>
              </p:cNvPr>
              <p:cNvSpPr>
                <a:spLocks noGrp="1" noRot="1" noChangeAspect="1" noMove="1" noResize="1" noEditPoints="1" noAdjustHandles="1" noChangeArrowheads="1" noChangeShapeType="1" noTextEdit="1"/>
              </p:cNvSpPr>
              <p:nvPr>
                <p:ph idx="1"/>
              </p:nvPr>
            </p:nvSpPr>
            <p:spPr>
              <a:blipFill>
                <a:blip r:embed="rId2"/>
                <a:stretch>
                  <a:fillRect l="-1190" t="-2049"/>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E8868224-9407-5F62-FEB2-4C2FBCDF183D}"/>
              </a:ext>
            </a:extLst>
          </p:cNvPr>
          <p:cNvSpPr>
            <a:spLocks noGrp="1"/>
          </p:cNvSpPr>
          <p:nvPr>
            <p:ph type="title"/>
          </p:nvPr>
        </p:nvSpPr>
        <p:spPr>
          <a:xfrm>
            <a:off x="319090" y="972000"/>
            <a:ext cx="8508999" cy="380745"/>
          </a:xfrm>
        </p:spPr>
        <p:txBody>
          <a:bodyPr/>
          <a:lstStyle/>
          <a:p>
            <a:pPr algn="ctr"/>
            <a:r>
              <a:rPr lang="en-US" noProof="0" dirty="0"/>
              <a:t>Robust Aggregation Method – Multi-Krum</a:t>
            </a:r>
          </a:p>
        </p:txBody>
      </p:sp>
      <p:sp>
        <p:nvSpPr>
          <p:cNvPr id="4" name="Slayt Numarası Yer Tutucusu 3">
            <a:extLst>
              <a:ext uri="{FF2B5EF4-FFF2-40B4-BE49-F238E27FC236}">
                <a16:creationId xmlns:a16="http://schemas.microsoft.com/office/drawing/2014/main" id="{C019E0BC-D9DF-BB93-CAC2-D8019FD00F6C}"/>
              </a:ext>
            </a:extLst>
          </p:cNvPr>
          <p:cNvSpPr>
            <a:spLocks noGrp="1"/>
          </p:cNvSpPr>
          <p:nvPr>
            <p:ph type="sldNum" sz="quarter" idx="11"/>
          </p:nvPr>
        </p:nvSpPr>
        <p:spPr/>
        <p:txBody>
          <a:bodyPr/>
          <a:lstStyle/>
          <a:p>
            <a:fld id="{CE58CB1E-F828-4F11-99E0-327109AF9DA4}" type="slidenum">
              <a:rPr lang="en-US" noProof="0" smtClean="0"/>
              <a:pPr/>
              <a:t>29</a:t>
            </a:fld>
            <a:endParaRPr lang="en-US" noProof="0" dirty="0"/>
          </a:p>
        </p:txBody>
      </p:sp>
      <p:sp>
        <p:nvSpPr>
          <p:cNvPr id="5" name="Alt Bilgi Yer Tutucusu 4">
            <a:extLst>
              <a:ext uri="{FF2B5EF4-FFF2-40B4-BE49-F238E27FC236}">
                <a16:creationId xmlns:a16="http://schemas.microsoft.com/office/drawing/2014/main" id="{B3F7EE3A-7F58-DF90-0464-34988ED76843}"/>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94638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7118-6D4F-961F-7CF8-5E8F763AA15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9160CD24-3226-2F4D-9CB5-45CF4F201820}"/>
              </a:ext>
            </a:extLst>
          </p:cNvPr>
          <p:cNvSpPr>
            <a:spLocks noGrp="1"/>
          </p:cNvSpPr>
          <p:nvPr>
            <p:ph type="title"/>
          </p:nvPr>
        </p:nvSpPr>
        <p:spPr>
          <a:xfrm>
            <a:off x="319090" y="343350"/>
            <a:ext cx="8508999" cy="380745"/>
          </a:xfrm>
        </p:spPr>
        <p:txBody>
          <a:bodyPr/>
          <a:lstStyle/>
          <a:p>
            <a:pPr algn="ctr"/>
            <a:r>
              <a:rPr lang="en-US" noProof="0" dirty="0"/>
              <a:t>Federated Learning – Training</a:t>
            </a:r>
          </a:p>
        </p:txBody>
      </p:sp>
      <p:sp>
        <p:nvSpPr>
          <p:cNvPr id="4" name="Foliennummernplatzhalter 3">
            <a:extLst>
              <a:ext uri="{FF2B5EF4-FFF2-40B4-BE49-F238E27FC236}">
                <a16:creationId xmlns:a16="http://schemas.microsoft.com/office/drawing/2014/main" id="{14E0E2F5-8440-5FE6-373A-F8DADD5E692D}"/>
              </a:ext>
            </a:extLst>
          </p:cNvPr>
          <p:cNvSpPr>
            <a:spLocks noGrp="1"/>
          </p:cNvSpPr>
          <p:nvPr>
            <p:ph type="sldNum" sz="quarter" idx="11"/>
          </p:nvPr>
        </p:nvSpPr>
        <p:spPr/>
        <p:txBody>
          <a:bodyPr/>
          <a:lstStyle/>
          <a:p>
            <a:fld id="{CE58CB1E-F828-4F11-99E0-327109AF9DA4}" type="slidenum">
              <a:rPr lang="en-US" noProof="0" smtClean="0"/>
              <a:pPr/>
              <a:t>3</a:t>
            </a:fld>
            <a:endParaRPr lang="en-US" noProof="0" dirty="0"/>
          </a:p>
        </p:txBody>
      </p:sp>
      <p:sp>
        <p:nvSpPr>
          <p:cNvPr id="7" name="Fußzeilenplatzhalter 4">
            <a:extLst>
              <a:ext uri="{FF2B5EF4-FFF2-40B4-BE49-F238E27FC236}">
                <a16:creationId xmlns:a16="http://schemas.microsoft.com/office/drawing/2014/main" id="{85E79073-A874-3EE1-A134-1A13E30F5092}"/>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pic>
        <p:nvPicPr>
          <p:cNvPr id="23" name="İçerik Yer Tutucusu 22" descr="metin, ekran görüntüsü, yazı tipi, tasarım içeren bir resim&#10;&#10;Yapay zeka tarafından oluşturulan içerik yanlış olabilir.">
            <a:extLst>
              <a:ext uri="{FF2B5EF4-FFF2-40B4-BE49-F238E27FC236}">
                <a16:creationId xmlns:a16="http://schemas.microsoft.com/office/drawing/2014/main" id="{27B62DBB-9213-BC2A-433B-1A0A6EEB6832}"/>
              </a:ext>
            </a:extLst>
          </p:cNvPr>
          <p:cNvPicPr>
            <a:picLocks noGrp="1" noChangeAspect="1"/>
          </p:cNvPicPr>
          <p:nvPr>
            <p:ph idx="1"/>
          </p:nvPr>
        </p:nvPicPr>
        <p:blipFill>
          <a:blip r:embed="rId2"/>
          <a:stretch>
            <a:fillRect/>
          </a:stretch>
        </p:blipFill>
        <p:spPr>
          <a:xfrm>
            <a:off x="934720" y="878083"/>
            <a:ext cx="1250108" cy="3822913"/>
          </a:xfrm>
        </p:spPr>
      </p:pic>
      <p:pic>
        <p:nvPicPr>
          <p:cNvPr id="25" name="Resim 24" descr="metin, ekran görüntüsü, ekran, görüntüleme, yazı tipi içeren bir resim&#10;&#10;Yapay zeka tarafından oluşturulan içerik yanlış olabilir.">
            <a:extLst>
              <a:ext uri="{FF2B5EF4-FFF2-40B4-BE49-F238E27FC236}">
                <a16:creationId xmlns:a16="http://schemas.microsoft.com/office/drawing/2014/main" id="{C0D53EBE-A251-0D4D-419E-94CD7144B1F7}"/>
              </a:ext>
            </a:extLst>
          </p:cNvPr>
          <p:cNvPicPr>
            <a:picLocks noChangeAspect="1"/>
          </p:cNvPicPr>
          <p:nvPr/>
        </p:nvPicPr>
        <p:blipFill>
          <a:blip r:embed="rId3"/>
          <a:stretch>
            <a:fillRect/>
          </a:stretch>
        </p:blipFill>
        <p:spPr>
          <a:xfrm>
            <a:off x="2184827" y="878084"/>
            <a:ext cx="2920435" cy="1877422"/>
          </a:xfrm>
          <a:prstGeom prst="rect">
            <a:avLst/>
          </a:prstGeom>
        </p:spPr>
      </p:pic>
      <p:pic>
        <p:nvPicPr>
          <p:cNvPr id="27" name="Resim 26" descr="metin, ekran görüntüsü, ekran, görüntüleme, diyagram içeren bir resim&#10;&#10;Yapay zeka tarafından oluşturulan içerik yanlış olabilir.">
            <a:extLst>
              <a:ext uri="{FF2B5EF4-FFF2-40B4-BE49-F238E27FC236}">
                <a16:creationId xmlns:a16="http://schemas.microsoft.com/office/drawing/2014/main" id="{1C6E8265-BB0C-6BF5-8A83-077686B25475}"/>
              </a:ext>
            </a:extLst>
          </p:cNvPr>
          <p:cNvPicPr>
            <a:picLocks noChangeAspect="1"/>
          </p:cNvPicPr>
          <p:nvPr/>
        </p:nvPicPr>
        <p:blipFill>
          <a:blip r:embed="rId4"/>
          <a:stretch>
            <a:fillRect/>
          </a:stretch>
        </p:blipFill>
        <p:spPr>
          <a:xfrm>
            <a:off x="5110478" y="881436"/>
            <a:ext cx="2915220" cy="1874070"/>
          </a:xfrm>
          <a:prstGeom prst="rect">
            <a:avLst/>
          </a:prstGeom>
        </p:spPr>
      </p:pic>
      <p:pic>
        <p:nvPicPr>
          <p:cNvPr id="29" name="Resim 28" descr="metin, ekran görüntüsü, yazı tipi, tasarım içeren bir resim&#10;&#10;Yapay zeka tarafından oluşturulan içerik yanlış olabilir.">
            <a:extLst>
              <a:ext uri="{FF2B5EF4-FFF2-40B4-BE49-F238E27FC236}">
                <a16:creationId xmlns:a16="http://schemas.microsoft.com/office/drawing/2014/main" id="{5EEB1AFE-8F97-3AC8-A508-A6CF7C5185E1}"/>
              </a:ext>
            </a:extLst>
          </p:cNvPr>
          <p:cNvPicPr>
            <a:picLocks noChangeAspect="1"/>
          </p:cNvPicPr>
          <p:nvPr/>
        </p:nvPicPr>
        <p:blipFill>
          <a:blip r:embed="rId5"/>
          <a:stretch>
            <a:fillRect/>
          </a:stretch>
        </p:blipFill>
        <p:spPr>
          <a:xfrm>
            <a:off x="2184826" y="2806796"/>
            <a:ext cx="2920436" cy="1877423"/>
          </a:xfrm>
          <a:prstGeom prst="rect">
            <a:avLst/>
          </a:prstGeom>
        </p:spPr>
      </p:pic>
      <p:pic>
        <p:nvPicPr>
          <p:cNvPr id="31" name="Resim 30" descr="metin, ekran görüntüsü, ekran, görüntüleme, diyagram içeren bir resim&#10;&#10;Yapay zeka tarafından oluşturulan içerik yanlış olabilir.">
            <a:extLst>
              <a:ext uri="{FF2B5EF4-FFF2-40B4-BE49-F238E27FC236}">
                <a16:creationId xmlns:a16="http://schemas.microsoft.com/office/drawing/2014/main" id="{086CD577-0A44-C762-98E9-A2238B694D9B}"/>
              </a:ext>
            </a:extLst>
          </p:cNvPr>
          <p:cNvPicPr>
            <a:picLocks noChangeAspect="1"/>
          </p:cNvPicPr>
          <p:nvPr/>
        </p:nvPicPr>
        <p:blipFill>
          <a:blip r:embed="rId6"/>
          <a:stretch>
            <a:fillRect/>
          </a:stretch>
        </p:blipFill>
        <p:spPr>
          <a:xfrm>
            <a:off x="5107870" y="2806796"/>
            <a:ext cx="2920436" cy="1877423"/>
          </a:xfrm>
          <a:prstGeom prst="rect">
            <a:avLst/>
          </a:prstGeom>
        </p:spPr>
      </p:pic>
    </p:spTree>
    <p:extLst>
      <p:ext uri="{BB962C8B-B14F-4D97-AF65-F5344CB8AC3E}">
        <p14:creationId xmlns:p14="http://schemas.microsoft.com/office/powerpoint/2010/main" val="4220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875C4-41DC-8619-B13D-F70B11701756}"/>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15688E-B13F-6369-B61F-96C14264F2E8}"/>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 local updates and number of malicious client as input.</a:t>
            </a:r>
          </a:p>
          <a:p>
            <a:pPr marL="285750" indent="-285750">
              <a:buFont typeface="Arial" panose="020B0604020202020204" pitchFamily="34" charset="0"/>
              <a:buChar char="•"/>
            </a:pPr>
            <a:r>
              <a:rPr lang="en-US" noProof="0" dirty="0"/>
              <a:t>Clients’ local updates are sorted from smallest to largest.</a:t>
            </a:r>
          </a:p>
          <a:p>
            <a:pPr marL="285750" indent="-285750">
              <a:buFont typeface="Arial" panose="020B0604020202020204" pitchFamily="34" charset="0"/>
              <a:buChar char="•"/>
            </a:pPr>
            <a:r>
              <a:rPr lang="en-US" noProof="0" dirty="0"/>
              <a:t>β percentage of client local updates are trimmed from the lowest and largest part.</a:t>
            </a:r>
          </a:p>
          <a:p>
            <a:pPr marL="285750" indent="-285750">
              <a:buFont typeface="Arial" panose="020B0604020202020204" pitchFamily="34" charset="0"/>
              <a:buChar char="•"/>
            </a:pPr>
            <a:r>
              <a:rPr lang="en-US" noProof="0" dirty="0"/>
              <a:t>The remaining client local updates are averaged.</a:t>
            </a:r>
          </a:p>
        </p:txBody>
      </p:sp>
      <p:sp>
        <p:nvSpPr>
          <p:cNvPr id="3" name="Başlık 2">
            <a:extLst>
              <a:ext uri="{FF2B5EF4-FFF2-40B4-BE49-F238E27FC236}">
                <a16:creationId xmlns:a16="http://schemas.microsoft.com/office/drawing/2014/main" id="{16742299-7830-078E-0E13-8C5054462FD5}"/>
              </a:ext>
            </a:extLst>
          </p:cNvPr>
          <p:cNvSpPr>
            <a:spLocks noGrp="1"/>
          </p:cNvSpPr>
          <p:nvPr>
            <p:ph type="title"/>
          </p:nvPr>
        </p:nvSpPr>
        <p:spPr>
          <a:xfrm>
            <a:off x="319090" y="972000"/>
            <a:ext cx="8508999" cy="380745"/>
          </a:xfrm>
        </p:spPr>
        <p:txBody>
          <a:bodyPr/>
          <a:lstStyle/>
          <a:p>
            <a:pPr algn="ctr"/>
            <a:r>
              <a:rPr lang="en-US" noProof="0" dirty="0"/>
              <a:t>Robust Aggregation Method – Trimmed Mean</a:t>
            </a:r>
          </a:p>
        </p:txBody>
      </p:sp>
      <p:sp>
        <p:nvSpPr>
          <p:cNvPr id="4" name="Slayt Numarası Yer Tutucusu 3">
            <a:extLst>
              <a:ext uri="{FF2B5EF4-FFF2-40B4-BE49-F238E27FC236}">
                <a16:creationId xmlns:a16="http://schemas.microsoft.com/office/drawing/2014/main" id="{EEAEBF88-0EA6-8F9F-30D5-E2C1DE60CD4B}"/>
              </a:ext>
            </a:extLst>
          </p:cNvPr>
          <p:cNvSpPr>
            <a:spLocks noGrp="1"/>
          </p:cNvSpPr>
          <p:nvPr>
            <p:ph type="sldNum" sz="quarter" idx="11"/>
          </p:nvPr>
        </p:nvSpPr>
        <p:spPr/>
        <p:txBody>
          <a:bodyPr/>
          <a:lstStyle/>
          <a:p>
            <a:fld id="{CE58CB1E-F828-4F11-99E0-327109AF9DA4}" type="slidenum">
              <a:rPr lang="en-US" noProof="0" smtClean="0"/>
              <a:pPr/>
              <a:t>30</a:t>
            </a:fld>
            <a:endParaRPr lang="en-US" noProof="0" dirty="0"/>
          </a:p>
        </p:txBody>
      </p:sp>
      <p:sp>
        <p:nvSpPr>
          <p:cNvPr id="5" name="Alt Bilgi Yer Tutucusu 4">
            <a:extLst>
              <a:ext uri="{FF2B5EF4-FFF2-40B4-BE49-F238E27FC236}">
                <a16:creationId xmlns:a16="http://schemas.microsoft.com/office/drawing/2014/main" id="{52D0BF38-271E-835A-31DE-D486823AF94E}"/>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178904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7D563-EDD2-90CB-DA69-F7C0D16FBBC5}"/>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A6BBB0-5A95-500D-2048-49DB69EAD71B}"/>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 local updates as input.</a:t>
            </a:r>
          </a:p>
          <a:p>
            <a:pPr marL="285750" indent="-285750">
              <a:buFont typeface="Arial" panose="020B0604020202020204" pitchFamily="34" charset="0"/>
              <a:buChar char="•"/>
            </a:pPr>
            <a:r>
              <a:rPr lang="en-US" noProof="0" dirty="0"/>
              <a:t>It finds the median of the client local updates.</a:t>
            </a:r>
          </a:p>
        </p:txBody>
      </p:sp>
      <p:sp>
        <p:nvSpPr>
          <p:cNvPr id="3" name="Başlık 2">
            <a:extLst>
              <a:ext uri="{FF2B5EF4-FFF2-40B4-BE49-F238E27FC236}">
                <a16:creationId xmlns:a16="http://schemas.microsoft.com/office/drawing/2014/main" id="{7BE9EBC2-62F5-016F-0823-16A3563968D8}"/>
              </a:ext>
            </a:extLst>
          </p:cNvPr>
          <p:cNvSpPr>
            <a:spLocks noGrp="1"/>
          </p:cNvSpPr>
          <p:nvPr>
            <p:ph type="title"/>
          </p:nvPr>
        </p:nvSpPr>
        <p:spPr>
          <a:xfrm>
            <a:off x="319090" y="972000"/>
            <a:ext cx="8508999" cy="380745"/>
          </a:xfrm>
        </p:spPr>
        <p:txBody>
          <a:bodyPr/>
          <a:lstStyle/>
          <a:p>
            <a:pPr algn="ctr"/>
            <a:r>
              <a:rPr lang="en-US" noProof="0" dirty="0"/>
              <a:t>Robust Aggregation Method - Median</a:t>
            </a:r>
          </a:p>
        </p:txBody>
      </p:sp>
      <p:sp>
        <p:nvSpPr>
          <p:cNvPr id="4" name="Slayt Numarası Yer Tutucusu 3">
            <a:extLst>
              <a:ext uri="{FF2B5EF4-FFF2-40B4-BE49-F238E27FC236}">
                <a16:creationId xmlns:a16="http://schemas.microsoft.com/office/drawing/2014/main" id="{A6A4E443-1548-CD39-E481-094441AFACB6}"/>
              </a:ext>
            </a:extLst>
          </p:cNvPr>
          <p:cNvSpPr>
            <a:spLocks noGrp="1"/>
          </p:cNvSpPr>
          <p:nvPr>
            <p:ph type="sldNum" sz="quarter" idx="11"/>
          </p:nvPr>
        </p:nvSpPr>
        <p:spPr/>
        <p:txBody>
          <a:bodyPr/>
          <a:lstStyle/>
          <a:p>
            <a:fld id="{CE58CB1E-F828-4F11-99E0-327109AF9DA4}" type="slidenum">
              <a:rPr lang="en-US" noProof="0" smtClean="0"/>
              <a:pPr/>
              <a:t>31</a:t>
            </a:fld>
            <a:endParaRPr lang="en-US" noProof="0" dirty="0"/>
          </a:p>
        </p:txBody>
      </p:sp>
      <p:sp>
        <p:nvSpPr>
          <p:cNvPr id="5" name="Alt Bilgi Yer Tutucusu 4">
            <a:extLst>
              <a:ext uri="{FF2B5EF4-FFF2-40B4-BE49-F238E27FC236}">
                <a16:creationId xmlns:a16="http://schemas.microsoft.com/office/drawing/2014/main" id="{7D5C1873-E48E-8125-AEBD-E0277C4211DA}"/>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3087906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7C45-E9C0-073E-8A1D-95386A98768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3B65F60-BDCC-299A-B2BC-3B3FD8DABE47}"/>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clients’ local updates as input.</a:t>
                </a:r>
              </a:p>
              <a:p>
                <a:pPr marL="285750" indent="-285750">
                  <a:buFont typeface="Arial" panose="020B0604020202020204" pitchFamily="34" charset="0"/>
                  <a:buChar char="•"/>
                </a:pPr>
                <a:r>
                  <a:rPr lang="en-US" noProof="0" dirty="0"/>
                  <a:t>Key assumption:</a:t>
                </a:r>
              </a:p>
              <a:p>
                <a:pP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2</m:t>
                      </m:r>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1+</m:t>
                          </m:r>
                          <m:r>
                            <a:rPr lang="en-US" b="0" i="1" noProof="0" smtClean="0">
                              <a:latin typeface="Cambria Math" panose="02040503050406030204" pitchFamily="18" charset="0"/>
                              <a:ea typeface="Cambria Math" panose="02040503050406030204" pitchFamily="18" charset="0"/>
                            </a:rPr>
                            <m:t>𝜖</m:t>
                          </m:r>
                        </m:e>
                      </m:d>
                      <m:r>
                        <a:rPr lang="en-US" b="0" i="1" noProof="0" smtClean="0">
                          <a:latin typeface="Cambria Math" panose="02040503050406030204" pitchFamily="18" charset="0"/>
                          <a:ea typeface="Cambria Math" panose="02040503050406030204" pitchFamily="18" charset="0"/>
                        </a:rPr>
                        <m:t>𝑞</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𝑤h𝑒𝑟𝑒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𝑞</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𝑛𝑢𝑚𝑏𝑒𝑟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𝑜𝑓</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𝑚𝑎𝑙𝑖𝑐𝑖𝑜𝑢𝑠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𝑐𝑙𝑖𝑒𝑛𝑡𝑠</m:t>
                      </m:r>
                      <m:r>
                        <a:rPr lang="en-US" b="0" i="1" noProof="0" smtClean="0">
                          <a:latin typeface="Cambria Math" panose="02040503050406030204" pitchFamily="18" charset="0"/>
                          <a:ea typeface="Cambria Math" panose="02040503050406030204" pitchFamily="18" charset="0"/>
                        </a:rPr>
                        <m:t>,</m:t>
                      </m:r>
                    </m:oMath>
                    <m:oMath xmlns:m="http://schemas.openxmlformats.org/officeDocument/2006/math">
                      <m:r>
                        <a:rPr lang="en-US" b="0" i="1" noProof="0" smtClean="0">
                          <a:latin typeface="Cambria Math" panose="02040503050406030204" pitchFamily="18" charset="0"/>
                          <a:ea typeface="Cambria Math" panose="02040503050406030204" pitchFamily="18" charset="0"/>
                        </a:rPr>
                        <m:t>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𝑛𝑢𝑚𝑏𝑒𝑟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𝑜𝑓</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𝑡𝑜𝑡𝑎𝑙</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𝑐𝑙𝑖𝑒𝑛𝑡𝑠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𝜖</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𝑠𝑚𝑎𝑙𝑙</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𝑝𝑜𝑠𝑖𝑡𝑖𝑣𝑒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𝑐𝑜𝑛𝑠𝑡𝑎𝑛𝑡</m:t>
                      </m:r>
                      <m:r>
                        <a:rPr lang="en-US" b="0" i="1" noProof="0" smtClean="0">
                          <a:latin typeface="Cambria Math" panose="02040503050406030204" pitchFamily="18" charset="0"/>
                          <a:ea typeface="Cambria Math" panose="02040503050406030204" pitchFamily="18" charset="0"/>
                        </a:rPr>
                        <m:t>  </m:t>
                      </m:r>
                    </m:oMath>
                  </m:oMathPara>
                </a14:m>
                <a:endParaRPr lang="en-US" b="0" noProof="0" dirty="0">
                  <a:ea typeface="Cambria Math" panose="02040503050406030204" pitchFamily="18" charset="0"/>
                </a:endParaRPr>
              </a:p>
              <a:p>
                <a:pPr marL="285750" indent="-285750">
                  <a:buFont typeface="Arial" panose="020B0604020202020204" pitchFamily="34" charset="0"/>
                  <a:buChar char="•"/>
                </a:pPr>
                <a:r>
                  <a:rPr lang="en-US" noProof="0" dirty="0"/>
                  <a:t>Steps:</a:t>
                </a:r>
              </a:p>
              <a:p>
                <a:pPr marL="461963" lvl="1" indent="-285750">
                  <a:buFont typeface="Arial" panose="020B0604020202020204" pitchFamily="34" charset="0"/>
                  <a:buChar char="•"/>
                </a:pPr>
                <a:r>
                  <a:rPr lang="en-US" noProof="0" dirty="0"/>
                  <a:t>Divide local updates into k batches.</a:t>
                </a:r>
              </a:p>
              <a:p>
                <a:pPr marL="461963" lvl="1" indent="-285750">
                  <a:buFont typeface="Arial" panose="020B0604020202020204" pitchFamily="34" charset="0"/>
                  <a:buChar char="•"/>
                </a:pPr>
                <a:r>
                  <a:rPr lang="en-US" noProof="0" dirty="0"/>
                  <a:t>Compute batch mean for each batch.</a:t>
                </a:r>
              </a:p>
              <a:p>
                <a:pPr marL="461963" lvl="1" indent="-285750">
                  <a:buFont typeface="Arial" panose="020B0604020202020204" pitchFamily="34" charset="0"/>
                  <a:buChar char="•"/>
                </a:pPr>
                <a:r>
                  <a:rPr lang="en-US" noProof="0" dirty="0"/>
                  <a:t>Compute geometric median for each batch by using their batch means.</a:t>
                </a:r>
              </a:p>
              <a:p>
                <a:pPr marL="461963" lvl="1" indent="-285750">
                  <a:buFont typeface="Arial" panose="020B0604020202020204" pitchFamily="34" charset="0"/>
                  <a:buChar char="•"/>
                </a:pPr>
                <a:r>
                  <a:rPr lang="en-US" noProof="0" dirty="0"/>
                  <a:t>At the final step, calculates the overall geometric median by using geometric median for all batches.</a:t>
                </a:r>
              </a:p>
              <a:p>
                <a:pPr lvl="1" indent="0">
                  <a:buNone/>
                </a:pPr>
                <a:endParaRPr lang="en-US" noProof="0" dirty="0"/>
              </a:p>
              <a:p>
                <a:pPr marL="461963" lvl="1" indent="-285750"/>
                <a:r>
                  <a:rPr lang="en-US" noProof="0" dirty="0"/>
                  <a:t>Geometric median is calculated via Weiszfeld Approximation Algorithm. For the maximum iteration, the algorithm is trying to approximate the geometric median by checking the converge tolerance.</a:t>
                </a:r>
              </a:p>
              <a:p>
                <a:pPr marL="461963" lvl="1" indent="-285750">
                  <a:buFont typeface="Arial" panose="020B0604020202020204" pitchFamily="34" charset="0"/>
                  <a:buChar char="•"/>
                </a:pPr>
                <a:endParaRPr lang="en-US" noProof="0" dirty="0"/>
              </a:p>
            </p:txBody>
          </p:sp>
        </mc:Choice>
        <mc:Fallback xmlns="">
          <p:sp>
            <p:nvSpPr>
              <p:cNvPr id="2" name="İçerik Yer Tutucusu 1">
                <a:extLst>
                  <a:ext uri="{FF2B5EF4-FFF2-40B4-BE49-F238E27FC236}">
                    <a16:creationId xmlns:a16="http://schemas.microsoft.com/office/drawing/2014/main" id="{83B65F60-BDCC-299A-B2BC-3B3FD8DABE47}"/>
                  </a:ext>
                </a:extLst>
              </p:cNvPr>
              <p:cNvSpPr>
                <a:spLocks noGrp="1" noRot="1" noChangeAspect="1" noMove="1" noResize="1" noEditPoints="1" noAdjustHandles="1" noChangeArrowheads="1" noChangeShapeType="1" noTextEdit="1"/>
              </p:cNvSpPr>
              <p:nvPr>
                <p:ph idx="1"/>
              </p:nvPr>
            </p:nvSpPr>
            <p:spPr>
              <a:blipFill>
                <a:blip r:embed="rId2"/>
                <a:stretch>
                  <a:fillRect l="-1190" t="-2049" r="-1637"/>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D8816C89-5F6F-62DA-9293-D2151F5E4B9A}"/>
              </a:ext>
            </a:extLst>
          </p:cNvPr>
          <p:cNvSpPr>
            <a:spLocks noGrp="1"/>
          </p:cNvSpPr>
          <p:nvPr>
            <p:ph type="title"/>
          </p:nvPr>
        </p:nvSpPr>
        <p:spPr>
          <a:xfrm>
            <a:off x="319090" y="972000"/>
            <a:ext cx="8508999" cy="380745"/>
          </a:xfrm>
        </p:spPr>
        <p:txBody>
          <a:bodyPr/>
          <a:lstStyle/>
          <a:p>
            <a:pPr algn="ctr"/>
            <a:r>
              <a:rPr lang="en-US" noProof="0" dirty="0"/>
              <a:t>Robust Aggregation Method – Geometric Median</a:t>
            </a:r>
          </a:p>
        </p:txBody>
      </p:sp>
      <p:sp>
        <p:nvSpPr>
          <p:cNvPr id="4" name="Slayt Numarası Yer Tutucusu 3">
            <a:extLst>
              <a:ext uri="{FF2B5EF4-FFF2-40B4-BE49-F238E27FC236}">
                <a16:creationId xmlns:a16="http://schemas.microsoft.com/office/drawing/2014/main" id="{C08F695E-118C-AE20-224C-825F24B73DEF}"/>
              </a:ext>
            </a:extLst>
          </p:cNvPr>
          <p:cNvSpPr>
            <a:spLocks noGrp="1"/>
          </p:cNvSpPr>
          <p:nvPr>
            <p:ph type="sldNum" sz="quarter" idx="11"/>
          </p:nvPr>
        </p:nvSpPr>
        <p:spPr/>
        <p:txBody>
          <a:bodyPr/>
          <a:lstStyle/>
          <a:p>
            <a:fld id="{CE58CB1E-F828-4F11-99E0-327109AF9DA4}" type="slidenum">
              <a:rPr lang="en-US" noProof="0" smtClean="0"/>
              <a:pPr/>
              <a:t>32</a:t>
            </a:fld>
            <a:endParaRPr lang="en-US" noProof="0" dirty="0"/>
          </a:p>
        </p:txBody>
      </p:sp>
      <p:sp>
        <p:nvSpPr>
          <p:cNvPr id="5" name="Alt Bilgi Yer Tutucusu 4">
            <a:extLst>
              <a:ext uri="{FF2B5EF4-FFF2-40B4-BE49-F238E27FC236}">
                <a16:creationId xmlns:a16="http://schemas.microsoft.com/office/drawing/2014/main" id="{EC8B5750-1778-BBEB-1DF4-65E343D59166}"/>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2253203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A4D-E6E0-D04B-FC46-E4D5F2BA62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78C22D-AB9A-E35E-64AA-2EB1C89B9D04}"/>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clients’ local updates as input.</a:t>
                </a:r>
              </a:p>
              <a:p>
                <a:pPr marL="285750" indent="-285750">
                  <a:buFont typeface="Arial" panose="020B0604020202020204" pitchFamily="34" charset="0"/>
                  <a:buChar char="•"/>
                </a:pPr>
                <a:r>
                  <a:rPr lang="en-US" noProof="0" dirty="0"/>
                  <a:t>It takes the norm of the clients’ gradients, if the norm exceeds the threshold, the clients’ gradients are normalized via</a:t>
                </a:r>
              </a:p>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rPr>
                          </m:ctrlPr>
                        </m:sSubPr>
                        <m:e>
                          <m:acc>
                            <m:accPr>
                              <m:chr m:val="̃"/>
                              <m:ctrlPr>
                                <a:rPr lang="en-US" i="1" noProof="0" smtClean="0">
                                  <a:latin typeface="Cambria Math" panose="02040503050406030204" pitchFamily="18" charset="0"/>
                                </a:rPr>
                              </m:ctrlPr>
                            </m:accPr>
                            <m:e>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e>
                          </m:acc>
                        </m:e>
                        <m:sub>
                          <m:r>
                            <a:rPr lang="en-US" b="0" i="1" noProof="0" smtClean="0">
                              <a:latin typeface="Cambria Math" panose="02040503050406030204" pitchFamily="18" charset="0"/>
                            </a:rPr>
                            <m:t> </m:t>
                          </m:r>
                        </m:sub>
                      </m:sSub>
                      <m:r>
                        <a:rPr lang="en-US" b="0" i="1" noProof="0" smtClean="0">
                          <a:latin typeface="Cambria Math" panose="02040503050406030204" pitchFamily="18" charset="0"/>
                        </a:rPr>
                        <m:t>=</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r>
                        <a:rPr lang="en-US" b="0" i="1" noProof="0" smtClean="0">
                          <a:latin typeface="Cambria Math" panose="02040503050406030204" pitchFamily="18" charset="0"/>
                        </a:rPr>
                        <m:t> ∗ </m:t>
                      </m:r>
                      <m:f>
                        <m:fPr>
                          <m:ctrlPr>
                            <a:rPr lang="en-US" b="0" i="1" noProof="0" smtClean="0">
                              <a:latin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𝜏</m:t>
                          </m:r>
                        </m:num>
                        <m:den>
                          <m:d>
                            <m:dPr>
                              <m:begChr m:val="‖"/>
                              <m:endChr m:val="‖"/>
                              <m:ctrlPr>
                                <a:rPr lang="en-US" b="0" i="1" noProof="0" smtClean="0">
                                  <a:latin typeface="Cambria Math" panose="02040503050406030204" pitchFamily="18" charset="0"/>
                                </a:rPr>
                              </m:ctrlPr>
                            </m:dPr>
                            <m:e>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e>
                          </m:d>
                        </m:den>
                      </m:f>
                      <m:r>
                        <a:rPr lang="en-US" b="0" i="1" noProof="0" smtClean="0">
                          <a:latin typeface="Cambria Math" panose="02040503050406030204" pitchFamily="18" charset="0"/>
                        </a:rPr>
                        <m:t>, </m:t>
                      </m:r>
                      <m:r>
                        <a:rPr lang="en-US" b="0" i="1" noProof="0" smtClean="0">
                          <a:latin typeface="Cambria Math" panose="02040503050406030204" pitchFamily="18" charset="0"/>
                        </a:rPr>
                        <m:t>𝑤h𝑒𝑟𝑒</m:t>
                      </m:r>
                      <m:r>
                        <a:rPr lang="en-US" b="0" i="1" noProof="0" smtClean="0">
                          <a:latin typeface="Cambria Math" panose="02040503050406030204" pitchFamily="18" charset="0"/>
                        </a:rPr>
                        <m:t> </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r>
                        <a:rPr lang="en-US" b="0" i="1" noProof="0" smtClean="0">
                          <a:latin typeface="Cambria Math" panose="02040503050406030204" pitchFamily="18" charset="0"/>
                        </a:rPr>
                        <m:t>:</m:t>
                      </m:r>
                      <m:r>
                        <a:rPr lang="en-US" b="0" i="1" noProof="0" smtClean="0">
                          <a:latin typeface="Cambria Math" panose="02040503050406030204" pitchFamily="18" charset="0"/>
                        </a:rPr>
                        <m:t>𝐺𝑟𝑎𝑑𝑖𝑒𝑛𝑡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𝐶𝑙𝑖𝑒𝑛𝑡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𝑖</m:t>
                      </m:r>
                      <m:r>
                        <a:rPr lang="en-US" b="0" i="1" noProof="0" smtClean="0">
                          <a:latin typeface="Cambria Math" panose="02040503050406030204" pitchFamily="18" charset="0"/>
                        </a:rPr>
                        <m:t>, </m:t>
                      </m:r>
                      <m:acc>
                        <m:accPr>
                          <m:chr m:val="̃"/>
                          <m:ctrlPr>
                            <a:rPr lang="en-US" b="0" i="1" noProof="0" smtClean="0">
                              <a:latin typeface="Cambria Math" panose="02040503050406030204" pitchFamily="18" charset="0"/>
                            </a:rPr>
                          </m:ctrlPr>
                        </m:accPr>
                        <m:e>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e>
                      </m:acc>
                      <m:r>
                        <a:rPr lang="en-US" b="0" i="1" noProof="0" smtClean="0">
                          <a:latin typeface="Cambria Math" panose="02040503050406030204" pitchFamily="18" charset="0"/>
                        </a:rPr>
                        <m:t>:</m:t>
                      </m:r>
                      <m:r>
                        <a:rPr lang="en-US" b="0" i="1" noProof="0" smtClean="0">
                          <a:latin typeface="Cambria Math" panose="02040503050406030204" pitchFamily="18" charset="0"/>
                        </a:rPr>
                        <m:t>𝑁𝑜𝑟𝑚𝑎𝑙𝑖𝑧𝑒𝑑</m:t>
                      </m:r>
                      <m:r>
                        <a:rPr lang="en-US" b="0" i="1" noProof="0" smtClean="0">
                          <a:latin typeface="Cambria Math" panose="02040503050406030204" pitchFamily="18" charset="0"/>
                        </a:rPr>
                        <m:t> </m:t>
                      </m:r>
                      <m:r>
                        <a:rPr lang="en-US" b="0" i="1" noProof="0" smtClean="0">
                          <a:latin typeface="Cambria Math" panose="02040503050406030204" pitchFamily="18" charset="0"/>
                        </a:rPr>
                        <m:t>𝐺𝑟𝑎𝑑𝑖𝑒𝑛𝑡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𝐶𝑙𝑖𝑒𝑛𝑡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𝑖</m:t>
                      </m:r>
                      <m:r>
                        <a:rPr lang="en-US" b="0" i="1" noProof="0" smtClean="0">
                          <a:latin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𝜏</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𝑇h𝑟𝑒𝑠h𝑜𝑙𝑑</m:t>
                      </m:r>
                      <m:r>
                        <a:rPr lang="en-US" b="0" i="1" noProof="0" smtClean="0">
                          <a:latin typeface="Cambria Math" panose="02040503050406030204" pitchFamily="18" charset="0"/>
                        </a:rPr>
                        <m:t> </m:t>
                      </m:r>
                    </m:oMath>
                  </m:oMathPara>
                </a14:m>
                <a:endParaRPr lang="en-US" noProof="0" dirty="0"/>
              </a:p>
              <a:p>
                <a:pPr marL="285750" indent="-285750">
                  <a:buFont typeface="Arial" panose="020B0604020202020204" pitchFamily="34" charset="0"/>
                  <a:buChar char="•"/>
                </a:pPr>
                <a:r>
                  <a:rPr lang="en-US" noProof="0" dirty="0"/>
                  <a:t>It averages all clipped gradients and then adds it to global model’s weights.</a:t>
                </a:r>
              </a:p>
            </p:txBody>
          </p:sp>
        </mc:Choice>
        <mc:Fallback xmlns="">
          <p:sp>
            <p:nvSpPr>
              <p:cNvPr id="2" name="İçerik Yer Tutucusu 1">
                <a:extLst>
                  <a:ext uri="{FF2B5EF4-FFF2-40B4-BE49-F238E27FC236}">
                    <a16:creationId xmlns:a16="http://schemas.microsoft.com/office/drawing/2014/main" id="{6478C22D-AB9A-E35E-64AA-2EB1C89B9D04}"/>
                  </a:ext>
                </a:extLst>
              </p:cNvPr>
              <p:cNvSpPr>
                <a:spLocks noGrp="1" noRot="1" noChangeAspect="1" noMove="1" noResize="1" noEditPoints="1" noAdjustHandles="1" noChangeArrowheads="1" noChangeShapeType="1" noTextEdit="1"/>
              </p:cNvSpPr>
              <p:nvPr>
                <p:ph idx="1"/>
              </p:nvPr>
            </p:nvSpPr>
            <p:spPr>
              <a:blipFill>
                <a:blip r:embed="rId2"/>
                <a:stretch>
                  <a:fillRect l="-1190" t="-2049"/>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E4759A6B-CF35-7A8E-2D6F-382F294A50A7}"/>
              </a:ext>
            </a:extLst>
          </p:cNvPr>
          <p:cNvSpPr>
            <a:spLocks noGrp="1"/>
          </p:cNvSpPr>
          <p:nvPr>
            <p:ph type="title"/>
          </p:nvPr>
        </p:nvSpPr>
        <p:spPr>
          <a:xfrm>
            <a:off x="319090" y="972000"/>
            <a:ext cx="8508999" cy="380745"/>
          </a:xfrm>
        </p:spPr>
        <p:txBody>
          <a:bodyPr/>
          <a:lstStyle/>
          <a:p>
            <a:pPr algn="ctr"/>
            <a:r>
              <a:rPr lang="en-US" noProof="0" dirty="0"/>
              <a:t>Robust Aggregation Method – Centered Clipping</a:t>
            </a:r>
          </a:p>
        </p:txBody>
      </p:sp>
      <p:sp>
        <p:nvSpPr>
          <p:cNvPr id="4" name="Slayt Numarası Yer Tutucusu 3">
            <a:extLst>
              <a:ext uri="{FF2B5EF4-FFF2-40B4-BE49-F238E27FC236}">
                <a16:creationId xmlns:a16="http://schemas.microsoft.com/office/drawing/2014/main" id="{402BBB9C-445D-69A8-48FC-755F1F02B5BC}"/>
              </a:ext>
            </a:extLst>
          </p:cNvPr>
          <p:cNvSpPr>
            <a:spLocks noGrp="1"/>
          </p:cNvSpPr>
          <p:nvPr>
            <p:ph type="sldNum" sz="quarter" idx="11"/>
          </p:nvPr>
        </p:nvSpPr>
        <p:spPr/>
        <p:txBody>
          <a:bodyPr/>
          <a:lstStyle/>
          <a:p>
            <a:fld id="{CE58CB1E-F828-4F11-99E0-327109AF9DA4}" type="slidenum">
              <a:rPr lang="en-US" noProof="0" smtClean="0"/>
              <a:pPr/>
              <a:t>33</a:t>
            </a:fld>
            <a:endParaRPr lang="en-US" noProof="0" dirty="0"/>
          </a:p>
        </p:txBody>
      </p:sp>
      <p:sp>
        <p:nvSpPr>
          <p:cNvPr id="5" name="Alt Bilgi Yer Tutucusu 4">
            <a:extLst>
              <a:ext uri="{FF2B5EF4-FFF2-40B4-BE49-F238E27FC236}">
                <a16:creationId xmlns:a16="http://schemas.microsoft.com/office/drawing/2014/main" id="{504A2DC6-557C-0997-A17D-E847A44E8993}"/>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743961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1FD49-3403-EE1D-9394-23FF3CDC6F69}"/>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78FD53D-DD78-AFD5-93EB-4ECDDAC6C438}"/>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clients’ local updates.</a:t>
            </a:r>
          </a:p>
          <a:p>
            <a:pPr marL="285750" indent="-285750">
              <a:buFont typeface="Arial" panose="020B0604020202020204" pitchFamily="34" charset="0"/>
              <a:buChar char="•"/>
            </a:pPr>
            <a:r>
              <a:rPr lang="en-US" noProof="0" dirty="0"/>
              <a:t>It calculates the similarity matrix. </a:t>
            </a:r>
          </a:p>
          <a:p>
            <a:pPr marL="285750" indent="-285750">
              <a:buFont typeface="Arial" panose="020B0604020202020204" pitchFamily="34" charset="0"/>
              <a:buChar char="•"/>
            </a:pPr>
            <a:r>
              <a:rPr lang="en-US" noProof="0" dirty="0"/>
              <a:t>It uses Agglomerative Clustering with complete linkage to create 2 clusters from the similarity matrix. </a:t>
            </a:r>
          </a:p>
          <a:p>
            <a:pPr marL="461963" lvl="1" indent="-285750">
              <a:buFont typeface="Arial" panose="020B0604020202020204" pitchFamily="34" charset="0"/>
              <a:buChar char="•"/>
            </a:pPr>
            <a:r>
              <a:rPr lang="en-US" noProof="0" dirty="0"/>
              <a:t>Agglomerative Clustering: Begins with N groups, each containing initially one client’s local updates, and then the two most similar groups merged at each stage until there are 2 clusters.</a:t>
            </a:r>
          </a:p>
          <a:p>
            <a:pPr marL="285750" indent="-285750">
              <a:buFont typeface="Arial" panose="020B0604020202020204" pitchFamily="34" charset="0"/>
              <a:buChar char="•"/>
            </a:pPr>
            <a:r>
              <a:rPr lang="en-US" noProof="0" dirty="0"/>
              <a:t>After the forming two clusters, the method checks whether those two clusters’ similarity are larger than a threshold or not. If their similarity is larger than the threshold, it considers the cluster with more member as benign cluster, whereas if the similarity is lower than the threshold, the method considers every client as benign client.</a:t>
            </a:r>
          </a:p>
          <a:p>
            <a:pPr marL="285750" indent="-285750">
              <a:buFont typeface="Arial" panose="020B0604020202020204" pitchFamily="34" charset="0"/>
              <a:buChar char="•"/>
            </a:pPr>
            <a:r>
              <a:rPr lang="en-US" noProof="0" dirty="0"/>
              <a:t>Then, the method calculates the median of benign cluster.</a:t>
            </a:r>
          </a:p>
        </p:txBody>
      </p:sp>
      <p:sp>
        <p:nvSpPr>
          <p:cNvPr id="3" name="Başlık 2">
            <a:extLst>
              <a:ext uri="{FF2B5EF4-FFF2-40B4-BE49-F238E27FC236}">
                <a16:creationId xmlns:a16="http://schemas.microsoft.com/office/drawing/2014/main" id="{B80A1C29-DA89-45AB-375B-8A5A854FD9C1}"/>
              </a:ext>
            </a:extLst>
          </p:cNvPr>
          <p:cNvSpPr>
            <a:spLocks noGrp="1"/>
          </p:cNvSpPr>
          <p:nvPr>
            <p:ph type="title"/>
          </p:nvPr>
        </p:nvSpPr>
        <p:spPr>
          <a:xfrm>
            <a:off x="319090" y="972000"/>
            <a:ext cx="8508999" cy="380745"/>
          </a:xfrm>
        </p:spPr>
        <p:txBody>
          <a:bodyPr/>
          <a:lstStyle/>
          <a:p>
            <a:pPr algn="ctr"/>
            <a:r>
              <a:rPr lang="en-US" noProof="0" dirty="0"/>
              <a:t>Robust Aggregation Method - Clustering</a:t>
            </a:r>
          </a:p>
        </p:txBody>
      </p:sp>
      <p:sp>
        <p:nvSpPr>
          <p:cNvPr id="4" name="Slayt Numarası Yer Tutucusu 3">
            <a:extLst>
              <a:ext uri="{FF2B5EF4-FFF2-40B4-BE49-F238E27FC236}">
                <a16:creationId xmlns:a16="http://schemas.microsoft.com/office/drawing/2014/main" id="{98A53E91-F1F1-426C-FCD0-46FFE17AE8AC}"/>
              </a:ext>
            </a:extLst>
          </p:cNvPr>
          <p:cNvSpPr>
            <a:spLocks noGrp="1"/>
          </p:cNvSpPr>
          <p:nvPr>
            <p:ph type="sldNum" sz="quarter" idx="11"/>
          </p:nvPr>
        </p:nvSpPr>
        <p:spPr/>
        <p:txBody>
          <a:bodyPr/>
          <a:lstStyle/>
          <a:p>
            <a:fld id="{CE58CB1E-F828-4F11-99E0-327109AF9DA4}" type="slidenum">
              <a:rPr lang="en-US" noProof="0" smtClean="0"/>
              <a:pPr/>
              <a:t>34</a:t>
            </a:fld>
            <a:endParaRPr lang="en-US" noProof="0" dirty="0"/>
          </a:p>
        </p:txBody>
      </p:sp>
      <p:sp>
        <p:nvSpPr>
          <p:cNvPr id="5" name="Alt Bilgi Yer Tutucusu 4">
            <a:extLst>
              <a:ext uri="{FF2B5EF4-FFF2-40B4-BE49-F238E27FC236}">
                <a16:creationId xmlns:a16="http://schemas.microsoft.com/office/drawing/2014/main" id="{5A87E6CD-FF6F-2B64-B65D-AF2DFBACB0BC}"/>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18946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F3DC8-4679-2849-3579-FF84D4785735}"/>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C4AE491-0466-60EE-319B-4154FB8A8C79}"/>
              </a:ext>
            </a:extLst>
          </p:cNvPr>
          <p:cNvSpPr>
            <a:spLocks noGrp="1"/>
          </p:cNvSpPr>
          <p:nvPr>
            <p:ph idx="1"/>
          </p:nvPr>
        </p:nvSpPr>
        <p:spPr/>
        <p:txBody>
          <a:bodyPr/>
          <a:lstStyle/>
          <a:p>
            <a:pPr marL="285750" indent="-285750">
              <a:buFont typeface="Arial" panose="020B0604020202020204" pitchFamily="34" charset="0"/>
              <a:buChar char="•"/>
            </a:pPr>
            <a:r>
              <a:rPr lang="en-US" noProof="0" dirty="0"/>
              <a:t>The method is the combination of clipping and clustering.</a:t>
            </a:r>
          </a:p>
          <a:p>
            <a:pPr marL="285750" indent="-285750">
              <a:buFont typeface="Arial" panose="020B0604020202020204" pitchFamily="34" charset="0"/>
              <a:buChar char="•"/>
            </a:pPr>
            <a:r>
              <a:rPr lang="en-US" noProof="0" dirty="0"/>
              <a:t>The method calculates the norm of the local updates of each clients and checks whether the norm exceeds the threshold or not. If it exceeds, that local update will be normalized.</a:t>
            </a:r>
          </a:p>
          <a:p>
            <a:pPr marL="285750" indent="-285750">
              <a:buFont typeface="Arial" panose="020B0604020202020204" pitchFamily="34" charset="0"/>
              <a:buChar char="•"/>
            </a:pPr>
            <a:r>
              <a:rPr lang="en-US" noProof="0" dirty="0"/>
              <a:t>Later, it performs clustering and chooses the cluster with more members as benign cluster and calculates the average of the benign cluster.</a:t>
            </a:r>
          </a:p>
        </p:txBody>
      </p:sp>
      <p:sp>
        <p:nvSpPr>
          <p:cNvPr id="3" name="Başlık 2">
            <a:extLst>
              <a:ext uri="{FF2B5EF4-FFF2-40B4-BE49-F238E27FC236}">
                <a16:creationId xmlns:a16="http://schemas.microsoft.com/office/drawing/2014/main" id="{511D9C11-EB17-43CA-68A0-D9DDEC6E4391}"/>
              </a:ext>
            </a:extLst>
          </p:cNvPr>
          <p:cNvSpPr>
            <a:spLocks noGrp="1"/>
          </p:cNvSpPr>
          <p:nvPr>
            <p:ph type="title"/>
          </p:nvPr>
        </p:nvSpPr>
        <p:spPr>
          <a:xfrm>
            <a:off x="319090" y="972000"/>
            <a:ext cx="8508999" cy="380745"/>
          </a:xfrm>
        </p:spPr>
        <p:txBody>
          <a:bodyPr/>
          <a:lstStyle/>
          <a:p>
            <a:pPr algn="ctr"/>
            <a:r>
              <a:rPr lang="en-US" noProof="0" dirty="0"/>
              <a:t>Robust Aggregation Method – Clipped Clustering</a:t>
            </a:r>
          </a:p>
        </p:txBody>
      </p:sp>
      <p:sp>
        <p:nvSpPr>
          <p:cNvPr id="4" name="Slayt Numarası Yer Tutucusu 3">
            <a:extLst>
              <a:ext uri="{FF2B5EF4-FFF2-40B4-BE49-F238E27FC236}">
                <a16:creationId xmlns:a16="http://schemas.microsoft.com/office/drawing/2014/main" id="{FA9DACEC-8A16-9A86-62A0-7716A5C11B7B}"/>
              </a:ext>
            </a:extLst>
          </p:cNvPr>
          <p:cNvSpPr>
            <a:spLocks noGrp="1"/>
          </p:cNvSpPr>
          <p:nvPr>
            <p:ph type="sldNum" sz="quarter" idx="11"/>
          </p:nvPr>
        </p:nvSpPr>
        <p:spPr/>
        <p:txBody>
          <a:bodyPr/>
          <a:lstStyle/>
          <a:p>
            <a:fld id="{CE58CB1E-F828-4F11-99E0-327109AF9DA4}" type="slidenum">
              <a:rPr lang="en-US" noProof="0" smtClean="0"/>
              <a:pPr/>
              <a:t>35</a:t>
            </a:fld>
            <a:endParaRPr lang="en-US" noProof="0" dirty="0"/>
          </a:p>
        </p:txBody>
      </p:sp>
      <p:sp>
        <p:nvSpPr>
          <p:cNvPr id="5" name="Alt Bilgi Yer Tutucusu 4">
            <a:extLst>
              <a:ext uri="{FF2B5EF4-FFF2-40B4-BE49-F238E27FC236}">
                <a16:creationId xmlns:a16="http://schemas.microsoft.com/office/drawing/2014/main" id="{89273CAE-32E3-76AF-90FB-89556640AFAF}"/>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38119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6E4E-CC04-C7BE-9D50-741DBEFA6E0D}"/>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9E23927-1AD4-B69E-119F-D05543DAE3EF}"/>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local updates and global weight as inputs.</a:t>
            </a:r>
          </a:p>
          <a:p>
            <a:pPr marL="285750" indent="-285750">
              <a:buFont typeface="Arial" panose="020B0604020202020204" pitchFamily="34" charset="0"/>
              <a:buChar char="•"/>
            </a:pPr>
            <a:r>
              <a:rPr lang="en-US" noProof="0" dirty="0"/>
              <a:t>It computes the cosine similarity score between the global weight’s last layer and each client’s last layer update.</a:t>
            </a:r>
          </a:p>
          <a:p>
            <a:pPr marL="285750" indent="-285750">
              <a:buFont typeface="Arial" panose="020B0604020202020204" pitchFamily="34" charset="0"/>
              <a:buChar char="•"/>
            </a:pPr>
            <a:r>
              <a:rPr lang="en-US" noProof="0" dirty="0"/>
              <a:t>Then, it normalizes the scores using min-max scaling for better separation between benign and malicious clients. </a:t>
            </a:r>
          </a:p>
          <a:p>
            <a:pPr marL="285750" indent="-285750">
              <a:buFont typeface="Arial" panose="020B0604020202020204" pitchFamily="34" charset="0"/>
              <a:buChar char="•"/>
            </a:pPr>
            <a:r>
              <a:rPr lang="en-US" noProof="0" dirty="0"/>
              <a:t>It calculates the threshold as the mean of all normalized cosine similarity scores. Clients with scores exceeding the threshold are labeled as malicious.</a:t>
            </a:r>
          </a:p>
          <a:p>
            <a:pPr marL="285750" indent="-285750">
              <a:buFont typeface="Arial" panose="020B0604020202020204" pitchFamily="34" charset="0"/>
              <a:buChar char="•"/>
            </a:pPr>
            <a:r>
              <a:rPr lang="en-US" noProof="0" dirty="0"/>
              <a:t>It aggregates benign updates by averaging.</a:t>
            </a:r>
          </a:p>
        </p:txBody>
      </p:sp>
      <p:sp>
        <p:nvSpPr>
          <p:cNvPr id="3" name="Başlık 2">
            <a:extLst>
              <a:ext uri="{FF2B5EF4-FFF2-40B4-BE49-F238E27FC236}">
                <a16:creationId xmlns:a16="http://schemas.microsoft.com/office/drawing/2014/main" id="{D11584E4-AA94-B6BD-5C1C-26F3B89AE4FD}"/>
              </a:ext>
            </a:extLst>
          </p:cNvPr>
          <p:cNvSpPr>
            <a:spLocks noGrp="1"/>
          </p:cNvSpPr>
          <p:nvPr>
            <p:ph type="title"/>
          </p:nvPr>
        </p:nvSpPr>
        <p:spPr>
          <a:xfrm>
            <a:off x="319090" y="972000"/>
            <a:ext cx="8508999" cy="380745"/>
          </a:xfrm>
        </p:spPr>
        <p:txBody>
          <a:bodyPr/>
          <a:lstStyle/>
          <a:p>
            <a:pPr algn="ctr"/>
            <a:r>
              <a:rPr lang="en-US" noProof="0" dirty="0"/>
              <a:t>Robust Aggregation Method - </a:t>
            </a:r>
            <a:r>
              <a:rPr lang="en-US" noProof="0" dirty="0" err="1"/>
              <a:t>CosDefense</a:t>
            </a:r>
            <a:endParaRPr lang="en-US" noProof="0" dirty="0"/>
          </a:p>
        </p:txBody>
      </p:sp>
      <p:sp>
        <p:nvSpPr>
          <p:cNvPr id="4" name="Slayt Numarası Yer Tutucusu 3">
            <a:extLst>
              <a:ext uri="{FF2B5EF4-FFF2-40B4-BE49-F238E27FC236}">
                <a16:creationId xmlns:a16="http://schemas.microsoft.com/office/drawing/2014/main" id="{DAE9E893-B3BB-989E-C835-92F04832C373}"/>
              </a:ext>
            </a:extLst>
          </p:cNvPr>
          <p:cNvSpPr>
            <a:spLocks noGrp="1"/>
          </p:cNvSpPr>
          <p:nvPr>
            <p:ph type="sldNum" sz="quarter" idx="11"/>
          </p:nvPr>
        </p:nvSpPr>
        <p:spPr/>
        <p:txBody>
          <a:bodyPr/>
          <a:lstStyle/>
          <a:p>
            <a:fld id="{CE58CB1E-F828-4F11-99E0-327109AF9DA4}" type="slidenum">
              <a:rPr lang="en-US" noProof="0" smtClean="0"/>
              <a:pPr/>
              <a:t>36</a:t>
            </a:fld>
            <a:endParaRPr lang="en-US" noProof="0" dirty="0"/>
          </a:p>
        </p:txBody>
      </p:sp>
      <p:sp>
        <p:nvSpPr>
          <p:cNvPr id="5" name="Alt Bilgi Yer Tutucusu 4">
            <a:extLst>
              <a:ext uri="{FF2B5EF4-FFF2-40B4-BE49-F238E27FC236}">
                <a16:creationId xmlns:a16="http://schemas.microsoft.com/office/drawing/2014/main" id="{B7A75EC8-2438-0479-1A23-920022628A22}"/>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3466976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9CDD1-859A-01CD-B84C-65221038CF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C07F25F-B531-933E-3421-F2D287D827A2}"/>
                  </a:ext>
                </a:extLst>
              </p:cNvPr>
              <p:cNvSpPr>
                <a:spLocks noGrp="1"/>
              </p:cNvSpPr>
              <p:nvPr>
                <p:ph idx="1"/>
              </p:nvPr>
            </p:nvSpPr>
            <p:spPr/>
            <p:txBody>
              <a:bodyPr/>
              <a:lstStyle/>
              <a:p>
                <a:pPr marL="285750" indent="-285750">
                  <a:buFont typeface="Arial" panose="020B0604020202020204" pitchFamily="34" charset="0"/>
                  <a:buChar char="•"/>
                </a:pPr>
                <a:r>
                  <a:rPr lang="en-US" noProof="0" dirty="0"/>
                  <a:t>It takes clients’ local updates and the number of malicious client as inputs.</a:t>
                </a:r>
              </a:p>
              <a:p>
                <a:pPr marL="285750" indent="-285750">
                  <a:buFont typeface="Arial" panose="020B0604020202020204" pitchFamily="34" charset="0"/>
                  <a:buChar char="•"/>
                </a:pPr>
                <a:r>
                  <a:rPr lang="en-US" noProof="0" dirty="0"/>
                  <a:t>Assumption:</a:t>
                </a:r>
              </a:p>
              <a:p>
                <a:pP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 &gt;4∗</m:t>
                      </m:r>
                      <m:r>
                        <a:rPr lang="en-US" b="0" i="1" noProof="0" smtClean="0">
                          <a:latin typeface="Cambria Math" panose="02040503050406030204" pitchFamily="18" charset="0"/>
                          <a:ea typeface="Cambria Math" panose="02040503050406030204" pitchFamily="18" charset="0"/>
                        </a:rPr>
                        <m:t>𝑓</m:t>
                      </m:r>
                      <m:r>
                        <a:rPr lang="en-US" b="0" i="1" noProof="0" smtClean="0">
                          <a:latin typeface="Cambria Math" panose="02040503050406030204" pitchFamily="18" charset="0"/>
                          <a:ea typeface="Cambria Math" panose="02040503050406030204" pitchFamily="18" charset="0"/>
                        </a:rPr>
                        <m:t>+3, </m:t>
                      </m:r>
                      <m:r>
                        <a:rPr lang="en-US" b="0" i="1" noProof="0" smtClean="0">
                          <a:latin typeface="Cambria Math" panose="02040503050406030204" pitchFamily="18" charset="0"/>
                          <a:ea typeface="Cambria Math" panose="02040503050406030204" pitchFamily="18" charset="0"/>
                        </a:rPr>
                        <m:t>𝑛</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𝑡𝑜𝑡𝑎𝑙</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𝑛𝑢𝑚𝑏𝑒𝑟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𝑜𝑓</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𝑐𝑙𝑖𝑒𝑛𝑡𝑠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𝑓</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𝑡h𝑒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𝑛𝑢𝑚𝑏𝑒𝑟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𝑜𝑓</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𝑚𝑎𝑙𝑖𝑐𝑖𝑜𝑢𝑠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𝑐𝑙𝑖𝑒𝑛𝑡𝑠</m:t>
                      </m:r>
                    </m:oMath>
                  </m:oMathPara>
                </a14:m>
                <a:endParaRPr lang="en-US" noProof="0" dirty="0"/>
              </a:p>
              <a:p>
                <a:pPr marL="285750" indent="-285750">
                  <a:buFont typeface="Arial" panose="020B0604020202020204" pitchFamily="34" charset="0"/>
                  <a:buChar char="•"/>
                </a:pPr>
                <a:r>
                  <a:rPr lang="en-US" noProof="0" dirty="0"/>
                  <a:t>It selects </a:t>
                </a:r>
                <a14:m>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−2∗</m:t>
                    </m:r>
                    <m:r>
                      <a:rPr lang="en-US" b="0" i="1" noProof="0" smtClean="0">
                        <a:latin typeface="Cambria Math" panose="02040503050406030204" pitchFamily="18" charset="0"/>
                      </a:rPr>
                      <m:t>𝑓</m:t>
                    </m:r>
                  </m:oMath>
                </a14:m>
                <a:r>
                  <a:rPr lang="en-US" noProof="0" dirty="0"/>
                  <a:t> client local updates by using Krum (Iteratively)</a:t>
                </a:r>
              </a:p>
              <a:p>
                <a:pPr marL="285750" indent="-285750">
                  <a:buFont typeface="Arial" panose="020B0604020202020204" pitchFamily="34" charset="0"/>
                  <a:buChar char="•"/>
                </a:pPr>
                <a:r>
                  <a:rPr lang="en-US" noProof="0" dirty="0"/>
                  <a:t>It computes the median for each coordinate and then averaging the β (</a:t>
                </a:r>
                <a14:m>
                  <m:oMath xmlns:m="http://schemas.openxmlformats.org/officeDocument/2006/math">
                    <m:r>
                      <a:rPr lang="en-US" b="0" i="1" noProof="0" smtClean="0">
                        <a:latin typeface="Cambria Math" panose="02040503050406030204" pitchFamily="18" charset="0"/>
                      </a:rPr>
                      <m:t>𝑛</m:t>
                    </m:r>
                    <m:r>
                      <a:rPr lang="en-US" b="0" i="1" noProof="0" smtClean="0">
                        <a:latin typeface="Cambria Math" panose="02040503050406030204" pitchFamily="18" charset="0"/>
                      </a:rPr>
                      <m:t>−4∗</m:t>
                    </m:r>
                    <m:r>
                      <a:rPr lang="en-US" b="0" i="1" noProof="0" smtClean="0">
                        <a:latin typeface="Cambria Math" panose="02040503050406030204" pitchFamily="18" charset="0"/>
                      </a:rPr>
                      <m:t>𝑓</m:t>
                    </m:r>
                  </m:oMath>
                </a14:m>
                <a:r>
                  <a:rPr lang="en-US" noProof="0" dirty="0"/>
                  <a:t>) closest values to the median.</a:t>
                </a:r>
              </a:p>
            </p:txBody>
          </p:sp>
        </mc:Choice>
        <mc:Fallback xmlns="">
          <p:sp>
            <p:nvSpPr>
              <p:cNvPr id="2" name="İçerik Yer Tutucusu 1">
                <a:extLst>
                  <a:ext uri="{FF2B5EF4-FFF2-40B4-BE49-F238E27FC236}">
                    <a16:creationId xmlns:a16="http://schemas.microsoft.com/office/drawing/2014/main" id="{0C07F25F-B531-933E-3421-F2D287D827A2}"/>
                  </a:ext>
                </a:extLst>
              </p:cNvPr>
              <p:cNvSpPr>
                <a:spLocks noGrp="1" noRot="1" noChangeAspect="1" noMove="1" noResize="1" noEditPoints="1" noAdjustHandles="1" noChangeArrowheads="1" noChangeShapeType="1" noTextEdit="1"/>
              </p:cNvSpPr>
              <p:nvPr>
                <p:ph idx="1"/>
              </p:nvPr>
            </p:nvSpPr>
            <p:spPr>
              <a:blipFill>
                <a:blip r:embed="rId2"/>
                <a:stretch>
                  <a:fillRect l="-1190" t="-2049"/>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04DF30BF-D5E1-A5A9-C4B7-F7906AA3B76C}"/>
              </a:ext>
            </a:extLst>
          </p:cNvPr>
          <p:cNvSpPr>
            <a:spLocks noGrp="1"/>
          </p:cNvSpPr>
          <p:nvPr>
            <p:ph type="title"/>
          </p:nvPr>
        </p:nvSpPr>
        <p:spPr>
          <a:xfrm>
            <a:off x="319090" y="972000"/>
            <a:ext cx="8508999" cy="380745"/>
          </a:xfrm>
        </p:spPr>
        <p:txBody>
          <a:bodyPr/>
          <a:lstStyle/>
          <a:p>
            <a:pPr algn="ctr"/>
            <a:r>
              <a:rPr lang="en-US" noProof="0" dirty="0"/>
              <a:t>Robust Aggregation Method - </a:t>
            </a:r>
            <a:r>
              <a:rPr lang="en-US" noProof="0" dirty="0" err="1"/>
              <a:t>Bulyan</a:t>
            </a:r>
            <a:endParaRPr lang="en-US" noProof="0" dirty="0"/>
          </a:p>
        </p:txBody>
      </p:sp>
      <p:sp>
        <p:nvSpPr>
          <p:cNvPr id="4" name="Slayt Numarası Yer Tutucusu 3">
            <a:extLst>
              <a:ext uri="{FF2B5EF4-FFF2-40B4-BE49-F238E27FC236}">
                <a16:creationId xmlns:a16="http://schemas.microsoft.com/office/drawing/2014/main" id="{F6FCCB03-4919-A6F6-13E5-6377C81E1833}"/>
              </a:ext>
            </a:extLst>
          </p:cNvPr>
          <p:cNvSpPr>
            <a:spLocks noGrp="1"/>
          </p:cNvSpPr>
          <p:nvPr>
            <p:ph type="sldNum" sz="quarter" idx="11"/>
          </p:nvPr>
        </p:nvSpPr>
        <p:spPr/>
        <p:txBody>
          <a:bodyPr/>
          <a:lstStyle/>
          <a:p>
            <a:fld id="{CE58CB1E-F828-4F11-99E0-327109AF9DA4}" type="slidenum">
              <a:rPr lang="en-US" noProof="0" smtClean="0"/>
              <a:pPr/>
              <a:t>37</a:t>
            </a:fld>
            <a:endParaRPr lang="en-US" noProof="0" dirty="0"/>
          </a:p>
        </p:txBody>
      </p:sp>
      <p:sp>
        <p:nvSpPr>
          <p:cNvPr id="5" name="Alt Bilgi Yer Tutucusu 4">
            <a:extLst>
              <a:ext uri="{FF2B5EF4-FFF2-40B4-BE49-F238E27FC236}">
                <a16:creationId xmlns:a16="http://schemas.microsoft.com/office/drawing/2014/main" id="{4EC33919-DEFB-DCCF-59CB-7CA604A5481E}"/>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2774276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CB110-5877-0C57-88A9-24A391CBED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C59BFD0-1FBE-9B8E-EC19-166F3D450C2F}"/>
                  </a:ext>
                </a:extLst>
              </p:cNvPr>
              <p:cNvSpPr>
                <a:spLocks noGrp="1"/>
              </p:cNvSpPr>
              <p:nvPr>
                <p:ph idx="1"/>
              </p:nvPr>
            </p:nvSpPr>
            <p:spPr/>
            <p:txBody>
              <a:bodyPr/>
              <a:lstStyle/>
              <a:p>
                <a:pPr marL="285750" indent="-285750">
                  <a:buFont typeface="Arial" panose="020B0604020202020204" pitchFamily="34" charset="0"/>
                  <a:buChar char="•"/>
                </a:pPr>
                <a:r>
                  <a:rPr lang="en-US" noProof="0" dirty="0"/>
                  <a:t>To make each clients’ model differentially private, we have to use two different built-in functions from </a:t>
                </a:r>
                <a:r>
                  <a:rPr lang="en-US" noProof="0" dirty="0" err="1"/>
                  <a:t>Opacus</a:t>
                </a:r>
                <a:r>
                  <a:rPr lang="en-US" noProof="0" dirty="0"/>
                  <a:t> library. One of them is used to calculate the noise multiplier and the other one is preparing the model, optimizer and </a:t>
                </a:r>
                <a:r>
                  <a:rPr lang="en-US" noProof="0" dirty="0" err="1"/>
                  <a:t>dataloader</a:t>
                </a:r>
                <a:r>
                  <a:rPr lang="en-US" noProof="0" dirty="0"/>
                  <a:t>.</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In the calculation of noise multiplier, the library uses RDP (</a:t>
                </a:r>
                <a:r>
                  <a:rPr lang="en-US" noProof="0" dirty="0" err="1"/>
                  <a:t>Renyi</a:t>
                </a:r>
                <a:r>
                  <a:rPr lang="en-US" noProof="0" dirty="0"/>
                  <a:t> Differential Privacy) as accountant.</a:t>
                </a:r>
              </a:p>
              <a:p>
                <a:pPr marL="285750" indent="-285750">
                  <a:buFont typeface="Arial" panose="020B0604020202020204" pitchFamily="34" charset="0"/>
                  <a:buChar char="•"/>
                </a:pPr>
                <a:r>
                  <a:rPr lang="en-US" noProof="0" dirty="0"/>
                  <a:t>RDP approximates privacy loss for the Gaussian mechanism over multiple steps.</a:t>
                </a:r>
              </a:p>
              <a:p>
                <a:pPr marL="285750" indent="-285750">
                  <a:buFont typeface="Arial" panose="020B0604020202020204" pitchFamily="34" charset="0"/>
                  <a:buChar char="•"/>
                </a:pPr>
                <a:endParaRPr lang="en-US" noProof="0" dirty="0"/>
              </a:p>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𝜖</m:t>
                          </m:r>
                        </m:e>
                        <m:sub>
                          <m:r>
                            <a:rPr lang="en-US" i="1" noProof="0" smtClean="0">
                              <a:latin typeface="Cambria Math" panose="02040503050406030204" pitchFamily="18" charset="0"/>
                              <a:ea typeface="Cambria Math" panose="02040503050406030204" pitchFamily="18" charset="0"/>
                            </a:rPr>
                            <m:t>𝛼</m:t>
                          </m:r>
                        </m:sub>
                      </m:sSub>
                      <m:r>
                        <a:rPr lang="en-US" b="0" i="1" noProof="0" smtClean="0">
                          <a:latin typeface="Cambria Math" panose="02040503050406030204" pitchFamily="18" charset="0"/>
                        </a:rPr>
                        <m:t>=</m:t>
                      </m:r>
                      <m:f>
                        <m:fPr>
                          <m:ctrlPr>
                            <a:rPr lang="en-US" b="0" i="1" noProof="0" smtClean="0">
                              <a:latin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𝛼</m:t>
                          </m:r>
                          <m:sSup>
                            <m:sSupPr>
                              <m:ctrlPr>
                                <a:rPr lang="en-US" b="0" i="1" noProof="0" smtClean="0">
                                  <a:latin typeface="Cambria Math" panose="02040503050406030204" pitchFamily="18" charset="0"/>
                                  <a:ea typeface="Cambria Math" panose="02040503050406030204" pitchFamily="18" charset="0"/>
                                </a:rPr>
                              </m:ctrlPr>
                            </m:sSupPr>
                            <m:e>
                              <m:r>
                                <a:rPr lang="en-US" b="0" i="1" noProof="0" smtClean="0">
                                  <a:latin typeface="Cambria Math" panose="02040503050406030204" pitchFamily="18" charset="0"/>
                                  <a:ea typeface="Cambria Math" panose="02040503050406030204" pitchFamily="18" charset="0"/>
                                </a:rPr>
                                <m:t>𝑞</m:t>
                              </m:r>
                            </m:e>
                            <m:sup>
                              <m:r>
                                <a:rPr lang="en-US" b="0" i="1" noProof="0" smtClean="0">
                                  <a:latin typeface="Cambria Math" panose="02040503050406030204" pitchFamily="18" charset="0"/>
                                  <a:ea typeface="Cambria Math" panose="02040503050406030204" pitchFamily="18" charset="0"/>
                                </a:rPr>
                                <m:t>2</m:t>
                              </m:r>
                            </m:sup>
                          </m:sSup>
                        </m:num>
                        <m:den>
                          <m:r>
                            <a:rPr lang="en-US" b="0" i="1" noProof="0" smtClean="0">
                              <a:latin typeface="Cambria Math" panose="02040503050406030204" pitchFamily="18" charset="0"/>
                            </a:rPr>
                            <m:t>2</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ea typeface="Cambria Math" panose="02040503050406030204" pitchFamily="18" charset="0"/>
                                </a:rPr>
                                <m:t>𝜎</m:t>
                              </m:r>
                            </m:e>
                            <m:sup>
                              <m:r>
                                <a:rPr lang="en-US" b="0" i="1" noProof="0" smtClean="0">
                                  <a:latin typeface="Cambria Math" panose="02040503050406030204" pitchFamily="18" charset="0"/>
                                </a:rPr>
                                <m:t>2</m:t>
                              </m:r>
                            </m:sup>
                          </m:sSup>
                        </m:den>
                      </m:f>
                      <m:r>
                        <a:rPr lang="en-US" b="0" i="1" noProof="0" smtClean="0">
                          <a:latin typeface="Cambria Math" panose="02040503050406030204" pitchFamily="18" charset="0"/>
                        </a:rPr>
                        <m:t>, </m:t>
                      </m:r>
                      <m:r>
                        <a:rPr lang="en-US" b="0" i="1" noProof="0" smtClean="0">
                          <a:latin typeface="Cambria Math" panose="02040503050406030204" pitchFamily="18" charset="0"/>
                        </a:rPr>
                        <m:t>𝑤h𝑒𝑟𝑒</m:t>
                      </m:r>
                      <m:r>
                        <a:rPr lang="en-US" b="0" i="1" noProof="0" smtClean="0">
                          <a:latin typeface="Cambria Math" panose="02040503050406030204" pitchFamily="18" charset="0"/>
                        </a:rPr>
                        <m:t> </m:t>
                      </m:r>
                      <m:r>
                        <a:rPr lang="en-US" b="0" i="1" noProof="0" smtClean="0">
                          <a:latin typeface="Cambria Math" panose="02040503050406030204" pitchFamily="18" charset="0"/>
                        </a:rPr>
                        <m:t>𝑞</m:t>
                      </m:r>
                      <m:r>
                        <a:rPr lang="en-US" b="0" i="1" noProof="0" smtClean="0">
                          <a:latin typeface="Cambria Math" panose="02040503050406030204" pitchFamily="18" charset="0"/>
                        </a:rPr>
                        <m:t>:</m:t>
                      </m:r>
                      <m:r>
                        <a:rPr lang="en-US" b="0" i="1" noProof="0" smtClean="0">
                          <a:latin typeface="Cambria Math" panose="02040503050406030204" pitchFamily="18" charset="0"/>
                        </a:rPr>
                        <m:t>𝑆𝑎𝑚𝑝𝑙𝑖𝑛𝑔</m:t>
                      </m:r>
                      <m:r>
                        <a:rPr lang="en-US" b="0" i="1" noProof="0" smtClean="0">
                          <a:latin typeface="Cambria Math" panose="02040503050406030204" pitchFamily="18" charset="0"/>
                        </a:rPr>
                        <m:t> </m:t>
                      </m:r>
                      <m:r>
                        <a:rPr lang="en-US" b="0" i="1" noProof="0" smtClean="0">
                          <a:latin typeface="Cambria Math" panose="02040503050406030204" pitchFamily="18" charset="0"/>
                        </a:rPr>
                        <m:t>𝑅𝑎𝑡𝑒</m:t>
                      </m:r>
                      <m:r>
                        <a:rPr lang="en-US" b="0" i="1" noProof="0" smtClean="0">
                          <a:latin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𝜎</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𝑛𝑜𝑖𝑠𝑒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𝑚𝑢𝑙𝑡𝑖𝑝𝑙𝑖𝑒𝑟</m:t>
                      </m:r>
                      <m:r>
                        <a:rPr lang="en-US" b="0" i="1" noProof="0" smtClean="0">
                          <a:latin typeface="Cambria Math" panose="02040503050406030204" pitchFamily="18" charset="0"/>
                          <a:ea typeface="Cambria Math" panose="02040503050406030204" pitchFamily="18" charset="0"/>
                        </a:rPr>
                        <m:t>, </m:t>
                      </m:r>
                    </m:oMath>
                  </m:oMathPara>
                </a14:m>
                <a:endParaRPr lang="en-US" b="0" i="1" noProof="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ea typeface="Cambria Math" panose="02040503050406030204" pitchFamily="18" charset="0"/>
                        </a:rPr>
                        <m:t>𝛼</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𝑅𝑒𝑛𝑦𝑖</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𝐷𝑖𝑣𝑒𝑟𝑔𝑒𝑛𝑐𝑒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𝑂𝑟𝑑𝑒𝑟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𝜖</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𝑃𝑟𝑖𝑣𝑎𝑐𝑦</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𝐶𝑜𝑠𝑡</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𝑓𝑜𝑟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𝑜𝑟𝑑𝑒𝑟</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𝛼</m:t>
                      </m:r>
                    </m:oMath>
                  </m:oMathPara>
                </a14:m>
                <a:endParaRPr lang="en-US" noProof="0" dirty="0"/>
              </a:p>
              <a:p>
                <a:endParaRPr lang="en-US" noProof="0" dirty="0"/>
              </a:p>
              <a:p>
                <a:pPr marL="285750" indent="-285750">
                  <a:buFont typeface="Arial" panose="020B0604020202020204" pitchFamily="34" charset="0"/>
                  <a:buChar char="•"/>
                </a:pPr>
                <a:r>
                  <a:rPr lang="en-US" noProof="0" dirty="0"/>
                  <a:t>It uses binary search to find the optimal noise multiplier that satisfy the epsilon.</a:t>
                </a:r>
              </a:p>
            </p:txBody>
          </p:sp>
        </mc:Choice>
        <mc:Fallback xmlns="">
          <p:sp>
            <p:nvSpPr>
              <p:cNvPr id="2" name="İçerik Yer Tutucusu 1">
                <a:extLst>
                  <a:ext uri="{FF2B5EF4-FFF2-40B4-BE49-F238E27FC236}">
                    <a16:creationId xmlns:a16="http://schemas.microsoft.com/office/drawing/2014/main" id="{3C59BFD0-1FBE-9B8E-EC19-166F3D450C2F}"/>
                  </a:ext>
                </a:extLst>
              </p:cNvPr>
              <p:cNvSpPr>
                <a:spLocks noGrp="1" noRot="1" noChangeAspect="1" noMove="1" noResize="1" noEditPoints="1" noAdjustHandles="1" noChangeArrowheads="1" noChangeShapeType="1" noTextEdit="1"/>
              </p:cNvSpPr>
              <p:nvPr>
                <p:ph idx="1"/>
              </p:nvPr>
            </p:nvSpPr>
            <p:spPr>
              <a:blipFill>
                <a:blip r:embed="rId2"/>
                <a:stretch>
                  <a:fillRect l="-1190" t="-2049"/>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0DE86513-9357-CC6F-5BB2-E653887A35F3}"/>
              </a:ext>
            </a:extLst>
          </p:cNvPr>
          <p:cNvSpPr>
            <a:spLocks noGrp="1"/>
          </p:cNvSpPr>
          <p:nvPr>
            <p:ph type="title"/>
          </p:nvPr>
        </p:nvSpPr>
        <p:spPr>
          <a:xfrm>
            <a:off x="319090" y="972000"/>
            <a:ext cx="8508999" cy="380745"/>
          </a:xfrm>
        </p:spPr>
        <p:txBody>
          <a:bodyPr/>
          <a:lstStyle/>
          <a:p>
            <a:pPr algn="ctr"/>
            <a:r>
              <a:rPr lang="en-US" noProof="0" dirty="0" err="1"/>
              <a:t>Opacus</a:t>
            </a:r>
            <a:r>
              <a:rPr lang="en-US" noProof="0" dirty="0"/>
              <a:t> - Additional</a:t>
            </a:r>
          </a:p>
        </p:txBody>
      </p:sp>
      <p:sp>
        <p:nvSpPr>
          <p:cNvPr id="4" name="Slayt Numarası Yer Tutucusu 3">
            <a:extLst>
              <a:ext uri="{FF2B5EF4-FFF2-40B4-BE49-F238E27FC236}">
                <a16:creationId xmlns:a16="http://schemas.microsoft.com/office/drawing/2014/main" id="{286D78AC-53B4-F796-C61C-8BFB45B11548}"/>
              </a:ext>
            </a:extLst>
          </p:cNvPr>
          <p:cNvSpPr>
            <a:spLocks noGrp="1"/>
          </p:cNvSpPr>
          <p:nvPr>
            <p:ph type="sldNum" sz="quarter" idx="11"/>
          </p:nvPr>
        </p:nvSpPr>
        <p:spPr/>
        <p:txBody>
          <a:bodyPr/>
          <a:lstStyle/>
          <a:p>
            <a:fld id="{CE58CB1E-F828-4F11-99E0-327109AF9DA4}" type="slidenum">
              <a:rPr lang="en-US" noProof="0" smtClean="0"/>
              <a:pPr/>
              <a:t>38</a:t>
            </a:fld>
            <a:endParaRPr lang="en-US" noProof="0" dirty="0"/>
          </a:p>
        </p:txBody>
      </p:sp>
      <p:sp>
        <p:nvSpPr>
          <p:cNvPr id="5" name="Alt Bilgi Yer Tutucusu 4">
            <a:extLst>
              <a:ext uri="{FF2B5EF4-FFF2-40B4-BE49-F238E27FC236}">
                <a16:creationId xmlns:a16="http://schemas.microsoft.com/office/drawing/2014/main" id="{1D3B799F-35B1-C932-B693-940ADFD028C4}"/>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4048736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B722-572A-AEFE-D77C-C2D56D52EC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406F54-28DA-7E88-3BEF-44C79A7F4C94}"/>
                  </a:ext>
                </a:extLst>
              </p:cNvPr>
              <p:cNvSpPr>
                <a:spLocks noGrp="1"/>
              </p:cNvSpPr>
              <p:nvPr>
                <p:ph idx="1"/>
              </p:nvPr>
            </p:nvSpPr>
            <p:spPr/>
            <p:txBody>
              <a:bodyPr/>
              <a:lstStyle/>
              <a:p>
                <a:pPr marL="285750" indent="-285750">
                  <a:buFont typeface="Arial" panose="020B0604020202020204" pitchFamily="34" charset="0"/>
                  <a:buChar char="•"/>
                </a:pPr>
                <a:r>
                  <a:rPr lang="en-US" noProof="0" dirty="0"/>
                  <a:t>The other built-in function used to make the system differentially private alters the model, optimizer and </a:t>
                </a:r>
                <a:r>
                  <a:rPr lang="en-US" noProof="0" dirty="0" err="1"/>
                  <a:t>dataloader</a:t>
                </a:r>
                <a:r>
                  <a:rPr lang="en-US" noProof="0" dirty="0"/>
                  <a:t>. </a:t>
                </a:r>
              </a:p>
              <a:p>
                <a:pPr marL="285750" indent="-285750">
                  <a:buFont typeface="Arial" panose="020B0604020202020204" pitchFamily="34" charset="0"/>
                  <a:buChar char="•"/>
                </a:pPr>
                <a:r>
                  <a:rPr lang="en-US" noProof="0" dirty="0"/>
                  <a:t>It wraps the model in order model to compute per-sample gradient.</a:t>
                </a:r>
              </a:p>
              <a:p>
                <a:pPr marL="285750" indent="-285750">
                  <a:buFont typeface="Arial" panose="020B0604020202020204" pitchFamily="34" charset="0"/>
                  <a:buChar char="•"/>
                </a:pPr>
                <a:r>
                  <a:rPr lang="en-US" noProof="0" dirty="0"/>
                  <a:t>It changes optimizer in order optimizer to perform gradient clipping and adding noise to the gradients.</a:t>
                </a:r>
              </a:p>
              <a:p>
                <a:pPr marL="461963" lvl="1" indent="-285750">
                  <a:buFont typeface="Arial" panose="020B0604020202020204" pitchFamily="34" charset="0"/>
                  <a:buChar char="•"/>
                </a:pPr>
                <a:r>
                  <a:rPr lang="en-US" noProof="0" dirty="0"/>
                  <a:t>Gradient Clipping: to a pre-specific norm (L2-norm)</a:t>
                </a:r>
              </a:p>
              <a:p>
                <a:pPr marL="461963" lvl="1" indent="-285750">
                  <a:buFont typeface="Arial" panose="020B0604020202020204" pitchFamily="34" charset="0"/>
                  <a:buChar char="•"/>
                </a:pPr>
                <a:r>
                  <a:rPr lang="en-US" noProof="0" dirty="0"/>
                  <a:t>Adding Noise: Addition of Gaussian noise scaled by the noise multiplier</a:t>
                </a:r>
              </a:p>
              <a:p>
                <a:pPr lvl="2" indent="0" algn="ctr">
                  <a:buNone/>
                </a:pPr>
                <a14:m>
                  <m:oMathPara xmlns:m="http://schemas.openxmlformats.org/officeDocument/2006/math">
                    <m:oMathParaPr>
                      <m:jc m:val="centerGroup"/>
                    </m:oMathParaPr>
                    <m:oMath xmlns:m="http://schemas.openxmlformats.org/officeDocument/2006/math">
                      <m:acc>
                        <m:accPr>
                          <m:chr m:val="̃"/>
                          <m:ctrlPr>
                            <a:rPr lang="en-US" i="1" noProof="0" smtClean="0">
                              <a:latin typeface="Cambria Math" panose="02040503050406030204" pitchFamily="18" charset="0"/>
                            </a:rPr>
                          </m:ctrlPr>
                        </m:accPr>
                        <m:e>
                          <m:r>
                            <a:rPr lang="en-US" i="1" noProof="0" smtClean="0">
                              <a:latin typeface="Cambria Math" panose="02040503050406030204" pitchFamily="18" charset="0"/>
                            </a:rPr>
                            <m:t>𝑔</m:t>
                          </m:r>
                        </m:e>
                      </m:acc>
                      <m:r>
                        <a:rPr lang="en-US" i="1" noProof="0" smtClean="0">
                          <a:latin typeface="Cambria Math" panose="02040503050406030204" pitchFamily="18" charset="0"/>
                        </a:rPr>
                        <m:t>= </m:t>
                      </m:r>
                      <m:nary>
                        <m:naryPr>
                          <m:chr m:val="∑"/>
                          <m:supHide m:val="on"/>
                          <m:ctrlPr>
                            <a:rPr lang="en-US" i="1" noProof="0" smtClean="0">
                              <a:latin typeface="Cambria Math" panose="02040503050406030204" pitchFamily="18" charset="0"/>
                            </a:rPr>
                          </m:ctrlPr>
                        </m:naryPr>
                        <m:sub>
                          <m:r>
                            <m:rPr>
                              <m:brk m:alnAt="7"/>
                            </m:rPr>
                            <a:rPr lang="en-US" i="1" noProof="0" smtClean="0">
                              <a:latin typeface="Cambria Math" panose="02040503050406030204" pitchFamily="18" charset="0"/>
                            </a:rPr>
                            <m:t>𝑖</m:t>
                          </m:r>
                        </m:sub>
                        <m:sup/>
                        <m:e>
                          <m:r>
                            <a:rPr lang="en-US" b="0" i="1" noProof="0" smtClean="0">
                              <a:latin typeface="Cambria Math" panose="02040503050406030204" pitchFamily="18" charset="0"/>
                            </a:rPr>
                            <m:t>(</m:t>
                          </m:r>
                          <m:acc>
                            <m:accPr>
                              <m:chr m:val="̃"/>
                              <m:ctrlPr>
                                <a:rPr lang="en-US" i="1" noProof="0" smtClean="0">
                                  <a:latin typeface="Cambria Math" panose="02040503050406030204" pitchFamily="18" charset="0"/>
                                </a:rPr>
                              </m:ctrlPr>
                            </m:accPr>
                            <m:e>
                              <m:sSub>
                                <m:sSubPr>
                                  <m:ctrlPr>
                                    <a:rPr lang="en-US" i="1" noProof="0" smtClean="0">
                                      <a:latin typeface="Cambria Math" panose="02040503050406030204" pitchFamily="18" charset="0"/>
                                    </a:rPr>
                                  </m:ctrlPr>
                                </m:sSubPr>
                                <m:e>
                                  <m:r>
                                    <a:rPr lang="en-US" i="1" noProof="0" smtClean="0">
                                      <a:latin typeface="Cambria Math" panose="02040503050406030204" pitchFamily="18" charset="0"/>
                                    </a:rPr>
                                    <m:t>𝑔</m:t>
                                  </m:r>
                                </m:e>
                                <m:sub>
                                  <m:r>
                                    <a:rPr lang="en-US" i="1" noProof="0" smtClean="0">
                                      <a:latin typeface="Cambria Math" panose="02040503050406030204" pitchFamily="18" charset="0"/>
                                    </a:rPr>
                                    <m:t>𝑖</m:t>
                                  </m:r>
                                </m:sub>
                              </m:sSub>
                            </m:e>
                          </m:acc>
                          <m:r>
                            <a:rPr lang="en-US" i="1" noProof="0" smtClean="0">
                              <a:latin typeface="Cambria Math" panose="02040503050406030204" pitchFamily="18" charset="0"/>
                            </a:rPr>
                            <m:t>+</m:t>
                          </m:r>
                          <m:r>
                            <a:rPr lang="en-US" i="1" noProof="0" smtClean="0">
                              <a:latin typeface="Cambria Math" panose="02040503050406030204" pitchFamily="18" charset="0"/>
                            </a:rPr>
                            <m:t>𝑁</m:t>
                          </m:r>
                          <m:r>
                            <a:rPr lang="en-US" i="1" noProof="0" smtClean="0">
                              <a:latin typeface="Cambria Math" panose="02040503050406030204" pitchFamily="18" charset="0"/>
                            </a:rPr>
                            <m:t>(0, </m:t>
                          </m:r>
                          <m:sSup>
                            <m:sSupPr>
                              <m:ctrlPr>
                                <a:rPr lang="en-US" i="1" noProof="0" smtClean="0">
                                  <a:latin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𝜎</m:t>
                              </m:r>
                            </m:e>
                            <m:sup>
                              <m:r>
                                <a:rPr lang="en-US" i="1" noProof="0" smtClean="0">
                                  <a:latin typeface="Cambria Math" panose="02040503050406030204" pitchFamily="18" charset="0"/>
                                </a:rPr>
                                <m:t>2</m:t>
                              </m:r>
                            </m:sup>
                          </m:sSup>
                          <m:sSup>
                            <m:sSupPr>
                              <m:ctrlPr>
                                <a:rPr lang="en-US" i="1" noProof="0" smtClean="0">
                                  <a:latin typeface="Cambria Math" panose="02040503050406030204" pitchFamily="18" charset="0"/>
                                </a:rPr>
                              </m:ctrlPr>
                            </m:sSupPr>
                            <m:e>
                              <m:r>
                                <a:rPr lang="en-US" i="1" noProof="0" smtClean="0">
                                  <a:latin typeface="Cambria Math" panose="02040503050406030204" pitchFamily="18" charset="0"/>
                                </a:rPr>
                                <m:t>𝐶</m:t>
                              </m:r>
                            </m:e>
                            <m:sup>
                              <m:r>
                                <a:rPr lang="en-US" i="1" noProof="0" smtClean="0">
                                  <a:latin typeface="Cambria Math" panose="02040503050406030204" pitchFamily="18" charset="0"/>
                                </a:rPr>
                                <m:t>2</m:t>
                              </m:r>
                            </m:sup>
                          </m:sSup>
                          <m:r>
                            <m:rPr>
                              <m:sty m:val="p"/>
                            </m:rPr>
                            <a:rPr lang="en-US" i="1" noProof="0" smtClean="0">
                              <a:latin typeface="Cambria Math" panose="02040503050406030204" pitchFamily="18" charset="0"/>
                              <a:ea typeface="Cambria Math" panose="02040503050406030204" pitchFamily="18" charset="0"/>
                            </a:rPr>
                            <m:t>Ι</m:t>
                          </m:r>
                          <m:r>
                            <a:rPr lang="en-US" i="1" noProof="0" smtClean="0">
                              <a:latin typeface="Cambria Math" panose="02040503050406030204" pitchFamily="18" charset="0"/>
                              <a:ea typeface="Cambria Math" panose="02040503050406030204" pitchFamily="18" charset="0"/>
                            </a:rPr>
                            <m:t>))</m:t>
                          </m:r>
                        </m:e>
                      </m:nary>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𝑤h𝑒𝑟𝑒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𝐶</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𝐺𝑟𝑎𝑑𝑖𝑒𝑛𝑡</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𝐶𝑙𝑖𝑝𝑝𝑖𝑛𝑔</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𝑁𝑜𝑟𝑚</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𝜎</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𝑁𝑜𝑖𝑠𝑒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𝑀𝑢𝑙𝑡𝑖𝑝𝑙𝑖𝑒𝑟</m:t>
                      </m:r>
                      <m:r>
                        <a:rPr lang="en-US" b="0" i="1" noProof="0" smtClean="0">
                          <a:latin typeface="Cambria Math" panose="02040503050406030204" pitchFamily="18" charset="0"/>
                          <a:ea typeface="Cambria Math" panose="02040503050406030204" pitchFamily="18" charset="0"/>
                        </a:rPr>
                        <m:t>, </m:t>
                      </m:r>
                    </m:oMath>
                  </m:oMathPara>
                </a14:m>
                <a:endParaRPr lang="en-US" b="0" i="1" noProof="0" dirty="0">
                  <a:latin typeface="Cambria Math" panose="02040503050406030204" pitchFamily="18" charset="0"/>
                  <a:ea typeface="Cambria Math" panose="02040503050406030204" pitchFamily="18" charset="0"/>
                </a:endParaRPr>
              </a:p>
              <a:p>
                <a:pPr lvl="2" indent="0" algn="ctr">
                  <a:buNone/>
                </a:pPr>
                <a:r>
                  <a:rPr lang="en-US" b="0" i="1" noProof="0" dirty="0">
                    <a:latin typeface="Cambria Math" panose="02040503050406030204" pitchFamily="18" charset="0"/>
                    <a:ea typeface="Cambria Math" panose="02040503050406030204" pitchFamily="18" charset="0"/>
                  </a:rPr>
                  <a:t>I: Identity Matrix</a:t>
                </a:r>
                <a:r>
                  <a:rPr lang="en-US" i="1" noProof="0" dirty="0">
                    <a:latin typeface="Cambria Math" panose="02040503050406030204" pitchFamily="18" charset="0"/>
                    <a:ea typeface="Cambria Math" panose="02040503050406030204" pitchFamily="18" charset="0"/>
                  </a:rPr>
                  <a:t>, </a:t>
                </a:r>
                <a14:m>
                  <m:oMath xmlns:m="http://schemas.openxmlformats.org/officeDocument/2006/math">
                    <m:acc>
                      <m:accPr>
                        <m:chr m:val="̃"/>
                        <m:ctrlPr>
                          <a:rPr lang="en-US" i="1" noProof="0" smtClean="0">
                            <a:latin typeface="Cambria Math" panose="02040503050406030204" pitchFamily="18" charset="0"/>
                          </a:rPr>
                        </m:ctrlPr>
                      </m:accPr>
                      <m:e>
                        <m:sSub>
                          <m:sSubPr>
                            <m:ctrlPr>
                              <a:rPr lang="en-US" i="1" noProof="0" smtClean="0">
                                <a:latin typeface="Cambria Math" panose="02040503050406030204" pitchFamily="18" charset="0"/>
                              </a:rPr>
                            </m:ctrlPr>
                          </m:sSubPr>
                          <m:e>
                            <m:r>
                              <a:rPr lang="en-US" i="1" noProof="0" smtClean="0">
                                <a:latin typeface="Cambria Math" panose="02040503050406030204" pitchFamily="18" charset="0"/>
                              </a:rPr>
                              <m:t>𝑔</m:t>
                            </m:r>
                          </m:e>
                          <m:sub>
                            <m:r>
                              <a:rPr lang="en-US" i="1" noProof="0" smtClean="0">
                                <a:latin typeface="Cambria Math" panose="02040503050406030204" pitchFamily="18" charset="0"/>
                              </a:rPr>
                              <m:t>𝑖</m:t>
                            </m:r>
                          </m:sub>
                        </m:sSub>
                      </m:e>
                    </m:acc>
                    <m:r>
                      <a:rPr lang="en-US" b="0" i="0" noProof="0" smtClean="0">
                        <a:latin typeface="Cambria Math" panose="02040503050406030204" pitchFamily="18" charset="0"/>
                      </a:rPr>
                      <m:t>= </m:t>
                    </m:r>
                    <m:f>
                      <m:fPr>
                        <m:ctrlPr>
                          <a:rPr lang="en-US" b="0" i="1" noProof="0" smtClean="0">
                            <a:latin typeface="Cambria Math" panose="02040503050406030204" pitchFamily="18" charset="0"/>
                          </a:rPr>
                        </m:ctrlPr>
                      </m:fPr>
                      <m:num>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num>
                      <m:den>
                        <m:r>
                          <m:rPr>
                            <m:sty m:val="p"/>
                          </m:rPr>
                          <a:rPr lang="en-US" b="0" i="0" noProof="0" smtClean="0">
                            <a:latin typeface="Cambria Math" panose="02040503050406030204" pitchFamily="18" charset="0"/>
                          </a:rPr>
                          <m:t>max</m:t>
                        </m:r>
                        <m:r>
                          <a:rPr lang="en-US" b="0" i="1" noProof="0" smtClean="0">
                            <a:latin typeface="Cambria Math" panose="02040503050406030204" pitchFamily="18" charset="0"/>
                          </a:rPr>
                          <m:t>⁡(1, </m:t>
                        </m:r>
                        <m:f>
                          <m:fPr>
                            <m:ctrlPr>
                              <a:rPr lang="en-US" b="0" i="1" noProof="0" smtClean="0">
                                <a:latin typeface="Cambria Math" panose="02040503050406030204" pitchFamily="18" charset="0"/>
                              </a:rPr>
                            </m:ctrlPr>
                          </m:fPr>
                          <m:num>
                            <m:d>
                              <m:dPr>
                                <m:begChr m:val="‖"/>
                                <m:endChr m:val="‖"/>
                                <m:ctrlPr>
                                  <a:rPr lang="en-US" b="0" i="1" noProof="0" smtClean="0">
                                    <a:latin typeface="Cambria Math" panose="02040503050406030204" pitchFamily="18" charset="0"/>
                                  </a:rPr>
                                </m:ctrlPr>
                              </m:dPr>
                              <m:e>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e>
                            </m:d>
                          </m:num>
                          <m:den>
                            <m:r>
                              <a:rPr lang="en-US" b="0" i="1" noProof="0" smtClean="0">
                                <a:latin typeface="Cambria Math" panose="02040503050406030204" pitchFamily="18" charset="0"/>
                              </a:rPr>
                              <m:t>𝐶</m:t>
                            </m:r>
                          </m:den>
                        </m:f>
                        <m:r>
                          <a:rPr lang="en-US" b="0" i="1" noProof="0" smtClean="0">
                            <a:latin typeface="Cambria Math" panose="02040503050406030204" pitchFamily="18" charset="0"/>
                          </a:rPr>
                          <m:t>)</m:t>
                        </m:r>
                      </m:den>
                    </m:f>
                    <m:r>
                      <a:rPr lang="en-US" b="0" i="1" noProof="0" smtClean="0">
                        <a:latin typeface="Cambria Math" panose="02040503050406030204" pitchFamily="18" charset="0"/>
                      </a:rPr>
                      <m:t>, </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𝑔</m:t>
                        </m:r>
                      </m:e>
                      <m:sub>
                        <m:r>
                          <a:rPr lang="en-US" b="0" i="1" noProof="0" smtClean="0">
                            <a:latin typeface="Cambria Math" panose="02040503050406030204" pitchFamily="18" charset="0"/>
                          </a:rPr>
                          <m:t>𝑖</m:t>
                        </m:r>
                      </m:sub>
                    </m:sSub>
                    <m:r>
                      <a:rPr lang="en-US" b="0" i="1" noProof="0" smtClean="0">
                        <a:latin typeface="Cambria Math" panose="02040503050406030204" pitchFamily="18" charset="0"/>
                      </a:rPr>
                      <m:t>:</m:t>
                    </m:r>
                    <m:r>
                      <a:rPr lang="en-US" b="0" i="1" noProof="0" smtClean="0">
                        <a:latin typeface="Cambria Math" panose="02040503050406030204" pitchFamily="18" charset="0"/>
                      </a:rPr>
                      <m:t>𝐺𝑟𝑎𝑑𝑖𝑒𝑛𝑡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𝑜𝑓</m:t>
                    </m:r>
                    <m:r>
                      <a:rPr lang="en-US" b="0" i="1" noProof="0" smtClean="0">
                        <a:latin typeface="Cambria Math" panose="02040503050406030204" pitchFamily="18" charset="0"/>
                      </a:rPr>
                      <m:t> </m:t>
                    </m:r>
                    <m:r>
                      <a:rPr lang="en-US" b="0" i="1" noProof="0" smtClean="0">
                        <a:latin typeface="Cambria Math" panose="02040503050406030204" pitchFamily="18" charset="0"/>
                      </a:rPr>
                      <m:t>𝐶𝑙𝑖𝑒𝑛𝑡</m:t>
                    </m:r>
                    <m:r>
                      <a:rPr lang="en-US" b="0" i="1" noProof="0" smtClean="0">
                        <a:latin typeface="Cambria Math" panose="02040503050406030204" pitchFamily="18" charset="0"/>
                      </a:rPr>
                      <m:t> </m:t>
                    </m:r>
                    <m:r>
                      <a:rPr lang="en-US" b="0" i="1" noProof="0" smtClean="0">
                        <a:latin typeface="Cambria Math" panose="02040503050406030204" pitchFamily="18" charset="0"/>
                      </a:rPr>
                      <m:t>𝑖</m:t>
                    </m:r>
                  </m:oMath>
                </a14:m>
                <a:endParaRPr lang="en-US" noProof="0" dirty="0"/>
              </a:p>
              <a:p>
                <a:pPr marL="285750" indent="-285750">
                  <a:buFont typeface="Arial" panose="020B0604020202020204" pitchFamily="34" charset="0"/>
                  <a:buChar char="•"/>
                </a:pPr>
                <a:r>
                  <a:rPr lang="en-US" noProof="0" dirty="0"/>
                  <a:t>It changes </a:t>
                </a:r>
                <a:r>
                  <a:rPr lang="en-US" noProof="0" dirty="0" err="1"/>
                  <a:t>DataLoader</a:t>
                </a:r>
                <a:r>
                  <a:rPr lang="en-US" noProof="0" dirty="0"/>
                  <a:t> in order to perform Poisson Sampling or Uniform Sampling.</a:t>
                </a:r>
              </a:p>
              <a:p>
                <a:pPr marL="285750" indent="-285750">
                  <a:buFont typeface="Arial" panose="020B0604020202020204" pitchFamily="34" charset="0"/>
                  <a:buChar char="•"/>
                </a:pPr>
                <a:endParaRPr lang="en-US" noProof="0" dirty="0"/>
              </a:p>
            </p:txBody>
          </p:sp>
        </mc:Choice>
        <mc:Fallback xmlns="">
          <p:sp>
            <p:nvSpPr>
              <p:cNvPr id="2" name="İçerik Yer Tutucusu 1">
                <a:extLst>
                  <a:ext uri="{FF2B5EF4-FFF2-40B4-BE49-F238E27FC236}">
                    <a16:creationId xmlns:a16="http://schemas.microsoft.com/office/drawing/2014/main" id="{08406F54-28DA-7E88-3BEF-44C79A7F4C94}"/>
                  </a:ext>
                </a:extLst>
              </p:cNvPr>
              <p:cNvSpPr>
                <a:spLocks noGrp="1" noRot="1" noChangeAspect="1" noMove="1" noResize="1" noEditPoints="1" noAdjustHandles="1" noChangeArrowheads="1" noChangeShapeType="1" noTextEdit="1"/>
              </p:cNvSpPr>
              <p:nvPr>
                <p:ph idx="1"/>
              </p:nvPr>
            </p:nvSpPr>
            <p:spPr>
              <a:blipFill>
                <a:blip r:embed="rId2"/>
                <a:stretch>
                  <a:fillRect l="-1190" t="-2049" b="-4098"/>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17A3BD3F-58EB-929D-BD9F-E0ED7FEBDE85}"/>
              </a:ext>
            </a:extLst>
          </p:cNvPr>
          <p:cNvSpPr>
            <a:spLocks noGrp="1"/>
          </p:cNvSpPr>
          <p:nvPr>
            <p:ph type="title"/>
          </p:nvPr>
        </p:nvSpPr>
        <p:spPr>
          <a:xfrm>
            <a:off x="319090" y="972000"/>
            <a:ext cx="8508999" cy="380745"/>
          </a:xfrm>
        </p:spPr>
        <p:txBody>
          <a:bodyPr/>
          <a:lstStyle/>
          <a:p>
            <a:pPr algn="ctr"/>
            <a:r>
              <a:rPr lang="en-US" noProof="0" dirty="0" err="1"/>
              <a:t>Opacus</a:t>
            </a:r>
            <a:r>
              <a:rPr lang="en-US" noProof="0" dirty="0"/>
              <a:t> - Additional</a:t>
            </a:r>
          </a:p>
        </p:txBody>
      </p:sp>
      <p:sp>
        <p:nvSpPr>
          <p:cNvPr id="4" name="Slayt Numarası Yer Tutucusu 3">
            <a:extLst>
              <a:ext uri="{FF2B5EF4-FFF2-40B4-BE49-F238E27FC236}">
                <a16:creationId xmlns:a16="http://schemas.microsoft.com/office/drawing/2014/main" id="{0D9A574C-8F37-18E6-7C4B-66F0BD58A81D}"/>
              </a:ext>
            </a:extLst>
          </p:cNvPr>
          <p:cNvSpPr>
            <a:spLocks noGrp="1"/>
          </p:cNvSpPr>
          <p:nvPr>
            <p:ph type="sldNum" sz="quarter" idx="11"/>
          </p:nvPr>
        </p:nvSpPr>
        <p:spPr/>
        <p:txBody>
          <a:bodyPr/>
          <a:lstStyle/>
          <a:p>
            <a:fld id="{CE58CB1E-F828-4F11-99E0-327109AF9DA4}" type="slidenum">
              <a:rPr lang="en-US" noProof="0" smtClean="0"/>
              <a:pPr/>
              <a:t>39</a:t>
            </a:fld>
            <a:endParaRPr lang="en-US" noProof="0" dirty="0"/>
          </a:p>
        </p:txBody>
      </p:sp>
      <p:sp>
        <p:nvSpPr>
          <p:cNvPr id="5" name="Alt Bilgi Yer Tutucusu 4">
            <a:extLst>
              <a:ext uri="{FF2B5EF4-FFF2-40B4-BE49-F238E27FC236}">
                <a16:creationId xmlns:a16="http://schemas.microsoft.com/office/drawing/2014/main" id="{571CCA71-C7FE-77CF-95A8-1E4165A1E24B}"/>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404011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2D14C-335A-55A1-8EE9-370F6E9EA019}"/>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EC1451B-11DA-D0E9-164C-5820C9E3FF4A}"/>
              </a:ext>
            </a:extLst>
          </p:cNvPr>
          <p:cNvSpPr>
            <a:spLocks noGrp="1"/>
          </p:cNvSpPr>
          <p:nvPr>
            <p:ph type="title"/>
          </p:nvPr>
        </p:nvSpPr>
        <p:spPr>
          <a:xfrm>
            <a:off x="319090" y="284789"/>
            <a:ext cx="8508999" cy="380745"/>
          </a:xfrm>
        </p:spPr>
        <p:txBody>
          <a:bodyPr/>
          <a:lstStyle/>
          <a:p>
            <a:pPr algn="ctr"/>
            <a:r>
              <a:rPr lang="en-US" noProof="0" dirty="0"/>
              <a:t>Our Aim</a:t>
            </a:r>
          </a:p>
        </p:txBody>
      </p:sp>
      <p:sp>
        <p:nvSpPr>
          <p:cNvPr id="4" name="Foliennummernplatzhalter 3">
            <a:extLst>
              <a:ext uri="{FF2B5EF4-FFF2-40B4-BE49-F238E27FC236}">
                <a16:creationId xmlns:a16="http://schemas.microsoft.com/office/drawing/2014/main" id="{B9D2BCC2-C853-2A8D-8DC2-0225781434E7}"/>
              </a:ext>
            </a:extLst>
          </p:cNvPr>
          <p:cNvSpPr>
            <a:spLocks noGrp="1"/>
          </p:cNvSpPr>
          <p:nvPr>
            <p:ph type="sldNum" sz="quarter" idx="11"/>
          </p:nvPr>
        </p:nvSpPr>
        <p:spPr/>
        <p:txBody>
          <a:bodyPr/>
          <a:lstStyle/>
          <a:p>
            <a:fld id="{CE58CB1E-F828-4F11-99E0-327109AF9DA4}" type="slidenum">
              <a:rPr lang="en-US" noProof="0" smtClean="0"/>
              <a:pPr/>
              <a:t>4</a:t>
            </a:fld>
            <a:endParaRPr lang="en-US" noProof="0" dirty="0"/>
          </a:p>
        </p:txBody>
      </p:sp>
      <p:sp>
        <p:nvSpPr>
          <p:cNvPr id="7" name="Fußzeilenplatzhalter 4">
            <a:extLst>
              <a:ext uri="{FF2B5EF4-FFF2-40B4-BE49-F238E27FC236}">
                <a16:creationId xmlns:a16="http://schemas.microsoft.com/office/drawing/2014/main" id="{E60CA520-2E3F-58F7-89C4-5B2A65DD03AC}"/>
              </a:ext>
            </a:extLst>
          </p:cNvPr>
          <p:cNvSpPr>
            <a:spLocks noGrp="1"/>
          </p:cNvSpPr>
          <p:nvPr>
            <p:ph type="ftr" sz="quarter" idx="12"/>
          </p:nvPr>
        </p:nvSpPr>
        <p:spPr>
          <a:xfrm>
            <a:off x="310654" y="4615550"/>
            <a:ext cx="7898626" cy="238122"/>
          </a:xfrm>
        </p:spPr>
        <p:txBody>
          <a:bodyPr/>
          <a:lstStyle/>
          <a:p>
            <a:pPr marL="228600" indent="-228600">
              <a:buAutoNum type="arabicParenBoth"/>
            </a:pPr>
            <a:r>
              <a:rPr lang="en-US" sz="900" noProof="0" dirty="0">
                <a:effectLst/>
              </a:rPr>
              <a:t>Shen, X. </a:t>
            </a:r>
            <a:r>
              <a:rPr lang="en-US" sz="900" i="1" noProof="0" dirty="0">
                <a:effectLst/>
              </a:rPr>
              <a:t>et al.</a:t>
            </a:r>
            <a:r>
              <a:rPr lang="en-US" sz="900" noProof="0" dirty="0">
                <a:effectLst/>
              </a:rPr>
              <a:t> (2023) </a:t>
            </a:r>
            <a:r>
              <a:rPr lang="en-US" sz="900" i="1" noProof="0" dirty="0">
                <a:effectLst/>
              </a:rPr>
              <a:t>PLDP-FL: Federated Learning with Personalized Local Differential Privacy</a:t>
            </a:r>
            <a:r>
              <a:rPr lang="en-US" sz="900" noProof="0" dirty="0">
                <a:effectLst/>
              </a:rPr>
              <a:t>, </a:t>
            </a:r>
            <a:r>
              <a:rPr lang="en-US" sz="900" i="1" noProof="0" dirty="0">
                <a:effectLst/>
              </a:rPr>
              <a:t>Entropy (Basel, Switzerland)</a:t>
            </a:r>
            <a:r>
              <a:rPr lang="en-US" sz="900" noProof="0" dirty="0">
                <a:effectLst/>
              </a:rPr>
              <a:t>.</a:t>
            </a:r>
          </a:p>
          <a:p>
            <a:pPr marL="228600" indent="-228600">
              <a:buFontTx/>
              <a:buAutoNum type="arabicParenBoth"/>
            </a:pPr>
            <a:r>
              <a:rPr lang="en-US" sz="900" noProof="0" dirty="0">
                <a:effectLst/>
              </a:rPr>
              <a:t> Qi, T., Wang, H. and Huang, Y. (2024) </a:t>
            </a:r>
            <a:r>
              <a:rPr lang="en-US" sz="900" i="1" noProof="0" dirty="0">
                <a:effectLst/>
              </a:rPr>
              <a:t>Towards the robustness of differentially private federated learning</a:t>
            </a:r>
            <a:r>
              <a:rPr lang="en-US" sz="900" noProof="0" dirty="0">
                <a:effectLst/>
              </a:rPr>
              <a:t>, </a:t>
            </a:r>
            <a:r>
              <a:rPr lang="en-US" sz="900" i="1" noProof="0" dirty="0">
                <a:effectLst/>
              </a:rPr>
              <a:t>Proceedings of the AAAI Conference on Artificial Intelligence</a:t>
            </a:r>
            <a:r>
              <a:rPr lang="en-US" sz="900" noProof="0" dirty="0">
                <a:effectLst/>
              </a:rPr>
              <a:t>.</a:t>
            </a:r>
          </a:p>
          <a:p>
            <a:pPr marL="228600" indent="-228600">
              <a:buFontTx/>
              <a:buAutoNum type="arabicParenBoth"/>
            </a:pPr>
            <a:r>
              <a:rPr lang="en-US" sz="900" dirty="0"/>
              <a:t>Y. </a:t>
            </a:r>
            <a:r>
              <a:rPr lang="en-US" sz="900" dirty="0" err="1"/>
              <a:t>Allouah</a:t>
            </a:r>
            <a:r>
              <a:rPr lang="en-US" sz="900" dirty="0"/>
              <a:t>, R. </a:t>
            </a:r>
            <a:r>
              <a:rPr lang="en-US" sz="900" dirty="0" err="1"/>
              <a:t>Guerraoui</a:t>
            </a:r>
            <a:r>
              <a:rPr lang="en-US" sz="900" dirty="0"/>
              <a:t>, N. Gupta, R. Pinot, and J. Stephan, (2023) </a:t>
            </a:r>
            <a:r>
              <a:rPr lang="en-US" sz="900" i="1" dirty="0"/>
              <a:t>On the Privacy-Robustness-Utility Trilemma in Distributed Learning</a:t>
            </a:r>
            <a:r>
              <a:rPr lang="en-US" sz="900" dirty="0"/>
              <a:t>.</a:t>
            </a:r>
            <a:endParaRPr lang="en-US" sz="900" noProof="0" dirty="0">
              <a:effectLst/>
            </a:endParaRPr>
          </a:p>
          <a:p>
            <a:pPr marL="228600" indent="-228600">
              <a:buFontTx/>
              <a:buAutoNum type="arabicParenBoth"/>
            </a:pPr>
            <a:endParaRPr lang="en-US" sz="900" noProof="0" dirty="0">
              <a:effectLst/>
            </a:endParaRPr>
          </a:p>
          <a:p>
            <a:r>
              <a:rPr lang="en-US" sz="900" noProof="0" dirty="0"/>
              <a:t>Sedat Çoban, Master Thesis </a:t>
            </a:r>
            <a:r>
              <a:rPr lang="en-US" sz="900" dirty="0"/>
              <a:t>Final</a:t>
            </a:r>
            <a:r>
              <a:rPr lang="en-US" sz="900" noProof="0" dirty="0"/>
              <a:t> Presentation</a:t>
            </a:r>
          </a:p>
        </p:txBody>
      </p:sp>
      <p:pic>
        <p:nvPicPr>
          <p:cNvPr id="21" name="İçerik Yer Tutucusu 20" descr="Düz dolgulu gülen yüz düz dolguyla">
            <a:extLst>
              <a:ext uri="{FF2B5EF4-FFF2-40B4-BE49-F238E27FC236}">
                <a16:creationId xmlns:a16="http://schemas.microsoft.com/office/drawing/2014/main" id="{E2455516-EE86-3FFA-7730-6002354CF56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88148" y="500239"/>
            <a:ext cx="914400" cy="914400"/>
          </a:xfrm>
        </p:spPr>
      </p:pic>
      <p:sp>
        <p:nvSpPr>
          <p:cNvPr id="2" name="Dikdörtgen 1">
            <a:extLst>
              <a:ext uri="{FF2B5EF4-FFF2-40B4-BE49-F238E27FC236}">
                <a16:creationId xmlns:a16="http://schemas.microsoft.com/office/drawing/2014/main" id="{8961D3D9-DBEE-B1F5-5F41-FA608CB5CF9B}"/>
              </a:ext>
            </a:extLst>
          </p:cNvPr>
          <p:cNvSpPr/>
          <p:nvPr/>
        </p:nvSpPr>
        <p:spPr>
          <a:xfrm>
            <a:off x="319090" y="1519171"/>
            <a:ext cx="4014149" cy="510910"/>
          </a:xfrm>
          <a:prstGeom prst="rect">
            <a:avLst/>
          </a:prstGeom>
          <a:solidFill>
            <a:srgbClr val="006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noProof="0" dirty="0"/>
              <a:t>Federated Learning is privacy-preserving by design.</a:t>
            </a:r>
          </a:p>
        </p:txBody>
      </p:sp>
      <p:sp>
        <p:nvSpPr>
          <p:cNvPr id="6" name="Dikdörtgen 5">
            <a:extLst>
              <a:ext uri="{FF2B5EF4-FFF2-40B4-BE49-F238E27FC236}">
                <a16:creationId xmlns:a16="http://schemas.microsoft.com/office/drawing/2014/main" id="{B7C6F58B-AC00-7659-B85B-6E3906106496}"/>
              </a:ext>
            </a:extLst>
          </p:cNvPr>
          <p:cNvSpPr/>
          <p:nvPr/>
        </p:nvSpPr>
        <p:spPr>
          <a:xfrm>
            <a:off x="5083617" y="1520483"/>
            <a:ext cx="3741293" cy="5109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noProof="0" dirty="0"/>
              <a:t>Recent studies suggest that it may not provide sufficient protection against privacy attacks.</a:t>
            </a:r>
            <a:r>
              <a:rPr lang="en-US" sz="1200" baseline="30000" noProof="0" dirty="0"/>
              <a:t>1</a:t>
            </a:r>
            <a:endParaRPr lang="en-US" sz="1200" noProof="0" dirty="0"/>
          </a:p>
        </p:txBody>
      </p:sp>
      <p:sp>
        <p:nvSpPr>
          <p:cNvPr id="8" name="Dikdörtgen 7">
            <a:extLst>
              <a:ext uri="{FF2B5EF4-FFF2-40B4-BE49-F238E27FC236}">
                <a16:creationId xmlns:a16="http://schemas.microsoft.com/office/drawing/2014/main" id="{22E0E711-5668-77ED-D1E1-D4214FF7B705}"/>
              </a:ext>
            </a:extLst>
          </p:cNvPr>
          <p:cNvSpPr/>
          <p:nvPr/>
        </p:nvSpPr>
        <p:spPr>
          <a:xfrm>
            <a:off x="319090" y="2353213"/>
            <a:ext cx="4014149" cy="567827"/>
          </a:xfrm>
          <a:prstGeom prst="rect">
            <a:avLst/>
          </a:prstGeom>
          <a:solidFill>
            <a:srgbClr val="0062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noProof="0" dirty="0"/>
              <a:t>As a result, Local Differential Privacy (LDP) is applied to protect the system from privacy attacks.</a:t>
            </a:r>
            <a:r>
              <a:rPr lang="en-US" sz="1200" baseline="30000" noProof="0" dirty="0"/>
              <a:t>1</a:t>
            </a:r>
            <a:endParaRPr lang="en-US" sz="1200" noProof="0" dirty="0"/>
          </a:p>
          <a:p>
            <a:pPr algn="ctr">
              <a:lnSpc>
                <a:spcPct val="114000"/>
              </a:lnSpc>
            </a:pPr>
            <a:endParaRPr lang="en-US" sz="1200" noProof="0" dirty="0"/>
          </a:p>
        </p:txBody>
      </p:sp>
      <p:sp>
        <p:nvSpPr>
          <p:cNvPr id="9" name="Dikdörtgen 8">
            <a:extLst>
              <a:ext uri="{FF2B5EF4-FFF2-40B4-BE49-F238E27FC236}">
                <a16:creationId xmlns:a16="http://schemas.microsoft.com/office/drawing/2014/main" id="{F86190BB-5BEB-10E5-6530-B6A22FB7791F}"/>
              </a:ext>
            </a:extLst>
          </p:cNvPr>
          <p:cNvSpPr/>
          <p:nvPr/>
        </p:nvSpPr>
        <p:spPr>
          <a:xfrm>
            <a:off x="5083618" y="2410129"/>
            <a:ext cx="3741292" cy="5109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noProof="0" dirty="0"/>
              <a:t>LDP-enhanced federated learning has rarely been evaluated under robust aggregation methods.</a:t>
            </a:r>
            <a:r>
              <a:rPr lang="en-US" sz="1200" baseline="30000" noProof="0" dirty="0"/>
              <a:t>2,3</a:t>
            </a:r>
            <a:endParaRPr lang="en-US" sz="1200" noProof="0" dirty="0"/>
          </a:p>
          <a:p>
            <a:pPr algn="ctr">
              <a:lnSpc>
                <a:spcPct val="114000"/>
              </a:lnSpc>
            </a:pPr>
            <a:endParaRPr lang="en-US" sz="1400" noProof="0" dirty="0"/>
          </a:p>
        </p:txBody>
      </p:sp>
      <p:sp>
        <p:nvSpPr>
          <p:cNvPr id="17" name="Dikdörtgen 16">
            <a:extLst>
              <a:ext uri="{FF2B5EF4-FFF2-40B4-BE49-F238E27FC236}">
                <a16:creationId xmlns:a16="http://schemas.microsoft.com/office/drawing/2014/main" id="{F26334C4-05F9-5ABE-E932-F3CAB79907DA}"/>
              </a:ext>
            </a:extLst>
          </p:cNvPr>
          <p:cNvSpPr/>
          <p:nvPr/>
        </p:nvSpPr>
        <p:spPr>
          <a:xfrm>
            <a:off x="1339860" y="3262658"/>
            <a:ext cx="6464280" cy="83385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400" noProof="0" dirty="0"/>
              <a:t>Main goal: Empirical analysis of different robust aggregation methods under adversarial attacks with local differential privacy by focusing on the accuracy results</a:t>
            </a:r>
            <a:r>
              <a:rPr lang="en-US" sz="1400" dirty="0"/>
              <a:t>.</a:t>
            </a:r>
            <a:endParaRPr lang="en-US" sz="1400" noProof="0" dirty="0"/>
          </a:p>
        </p:txBody>
      </p:sp>
      <p:pic>
        <p:nvPicPr>
          <p:cNvPr id="23" name="Grafik 22" descr="Düz Dolgulu Üzgün Yüz düz dolguyla">
            <a:extLst>
              <a:ext uri="{FF2B5EF4-FFF2-40B4-BE49-F238E27FC236}">
                <a16:creationId xmlns:a16="http://schemas.microsoft.com/office/drawing/2014/main" id="{77C52E46-18A7-741D-81F4-54F2D4DCA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7063" y="500239"/>
            <a:ext cx="914400" cy="914400"/>
          </a:xfrm>
          <a:prstGeom prst="rect">
            <a:avLst/>
          </a:prstGeom>
        </p:spPr>
      </p:pic>
    </p:spTree>
    <p:extLst>
      <p:ext uri="{BB962C8B-B14F-4D97-AF65-F5344CB8AC3E}">
        <p14:creationId xmlns:p14="http://schemas.microsoft.com/office/powerpoint/2010/main" val="268617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052D6-A67D-6526-2709-754FDBC5657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1AF6617-5BE9-C29C-1F75-62AC461BF3AD}"/>
                  </a:ext>
                </a:extLst>
              </p:cNvPr>
              <p:cNvSpPr>
                <a:spLocks noGrp="1"/>
              </p:cNvSpPr>
              <p:nvPr>
                <p:ph idx="1"/>
              </p:nvPr>
            </p:nvSpPr>
            <p:spPr/>
            <p:txBody>
              <a:bodyPr/>
              <a:lstStyle/>
              <a:p>
                <a:pPr marL="285750" indent="-285750">
                  <a:buFont typeface="Arial" panose="020B0604020202020204" pitchFamily="34" charset="0"/>
                  <a:buChar char="•"/>
                </a:pPr>
                <a:r>
                  <a:rPr lang="en-US" noProof="0" dirty="0"/>
                  <a:t>Privacy spent in each epoch calculated as </a:t>
                </a:r>
              </a:p>
              <a:p>
                <a:pP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𝑅𝐷𝑃</m:t>
                      </m:r>
                      <m:d>
                        <m:dPr>
                          <m:ctrlPr>
                            <a:rPr lang="en-US" b="0" i="1" noProof="0" smtClean="0">
                              <a:latin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𝛼</m:t>
                          </m:r>
                        </m:e>
                      </m:d>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𝑠𝑡𝑒𝑝𝑠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𝑝</m:t>
                      </m:r>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𝛼</m:t>
                          </m:r>
                        </m:e>
                      </m:d>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𝑤h𝑒𝑟𝑒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𝑅𝐷𝑃</m:t>
                      </m:r>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𝛼</m:t>
                          </m:r>
                        </m:e>
                      </m:d>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𝐶𝑢𝑚𝑢𝑙𝑎𝑡𝑖𝑣𝑒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𝑅𝐷𝑃</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𝑙𝑜𝑠𝑠</m:t>
                      </m:r>
                      <m:r>
                        <a:rPr lang="en-US" b="0" i="1" noProof="0" smtClean="0">
                          <a:latin typeface="Cambria Math" panose="02040503050406030204" pitchFamily="18" charset="0"/>
                          <a:ea typeface="Cambria Math" panose="02040503050406030204" pitchFamily="18" charset="0"/>
                        </a:rPr>
                        <m:t> , </m:t>
                      </m:r>
                      <m:r>
                        <a:rPr lang="en-US" b="0" i="1" noProof="0" smtClean="0">
                          <a:latin typeface="Cambria Math" panose="02040503050406030204" pitchFamily="18" charset="0"/>
                          <a:ea typeface="Cambria Math" panose="02040503050406030204" pitchFamily="18" charset="0"/>
                        </a:rPr>
                        <m:t>𝑝</m:t>
                      </m:r>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𝛼</m:t>
                          </m:r>
                        </m:e>
                      </m:d>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𝑝𝑒𝑟</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𝑖𝑡𝑒𝑟𝑎𝑡𝑖𝑜𝑛</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𝑅𝐷𝑃</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𝑙𝑜𝑠𝑠</m:t>
                      </m:r>
                    </m:oMath>
                  </m:oMathPara>
                </a14:m>
                <a:endParaRPr lang="en-US" noProof="0" dirty="0"/>
              </a:p>
              <a:p>
                <a:pPr marL="285750" indent="-285750">
                  <a:buFont typeface="Arial" panose="020B0604020202020204" pitchFamily="34" charset="0"/>
                  <a:buChar char="•"/>
                </a:pPr>
                <a:r>
                  <a:rPr lang="en-US" noProof="0" dirty="0"/>
                  <a:t>RDP guarantee definition is similar with (𝛆,𝜹) privacy guarantee:</a:t>
                </a:r>
              </a:p>
              <a:p>
                <a:pPr marL="461963" lvl="1" indent="-285750">
                  <a:buFont typeface="Arial" panose="020B0604020202020204" pitchFamily="34" charset="0"/>
                  <a:buChar char="•"/>
                </a:pPr>
                <a:r>
                  <a:rPr lang="en-US" noProof="0" dirty="0"/>
                  <a:t>A mechanism </a:t>
                </a:r>
                <a:r>
                  <a:rPr lang="en-US" i="1" noProof="0" dirty="0"/>
                  <a:t>M</a:t>
                </a:r>
                <a:r>
                  <a:rPr lang="en-US" noProof="0" dirty="0"/>
                  <a:t> is said to </a:t>
                </a:r>
                <a:r>
                  <a:rPr lang="en-US" noProof="0" dirty="0" err="1"/>
                  <a:t>satify</a:t>
                </a:r>
                <a:r>
                  <a:rPr lang="en-US" noProof="0" dirty="0"/>
                  <a:t> </a:t>
                </a:r>
                <a14:m>
                  <m:oMath xmlns:m="http://schemas.openxmlformats.org/officeDocument/2006/math">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𝛼</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𝑝</m:t>
                        </m:r>
                      </m:e>
                    </m:d>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𝑅𝐷𝑃</m:t>
                    </m:r>
                  </m:oMath>
                </a14:m>
                <a:r>
                  <a:rPr lang="en-US" noProof="0" dirty="0"/>
                  <a:t> if for all neighboring datasets </a:t>
                </a:r>
                <a:r>
                  <a:rPr lang="en-US" i="1" noProof="0" dirty="0"/>
                  <a:t>D</a:t>
                </a:r>
                <a:r>
                  <a:rPr lang="en-US" noProof="0" dirty="0"/>
                  <a:t> and </a:t>
                </a:r>
                <a:r>
                  <a:rPr lang="en-US" i="1" noProof="0" dirty="0"/>
                  <a:t>D</a:t>
                </a:r>
                <a:r>
                  <a:rPr lang="en-US" i="1" baseline="30000" noProof="0" dirty="0"/>
                  <a:t>’</a:t>
                </a:r>
                <a:r>
                  <a:rPr lang="en-US" noProof="0" dirty="0"/>
                  <a:t>, the </a:t>
                </a:r>
                <a:r>
                  <a:rPr lang="en-US" noProof="0" dirty="0" err="1"/>
                  <a:t>Renyi</a:t>
                </a:r>
                <a:r>
                  <a:rPr lang="en-US" noProof="0" dirty="0"/>
                  <a:t> Divergence of order ⍺ between </a:t>
                </a:r>
                <a:r>
                  <a:rPr lang="en-US" i="1" noProof="0" dirty="0"/>
                  <a:t>M(D)</a:t>
                </a:r>
                <a:r>
                  <a:rPr lang="en-US" noProof="0" dirty="0"/>
                  <a:t> and </a:t>
                </a:r>
                <a:r>
                  <a:rPr lang="en-US" i="1" noProof="0" dirty="0"/>
                  <a:t>M(D’)</a:t>
                </a:r>
                <a:r>
                  <a:rPr lang="en-US" noProof="0" dirty="0"/>
                  <a:t> is at most </a:t>
                </a:r>
                <a:r>
                  <a:rPr lang="en-US" i="1" noProof="0" dirty="0"/>
                  <a:t>p</a:t>
                </a:r>
                <a:r>
                  <a:rPr lang="en-US" noProof="0" dirty="0"/>
                  <a:t>:</a:t>
                </a:r>
              </a:p>
              <a:p>
                <a:pPr lvl="1" indent="0">
                  <a:buNone/>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rPr>
                          </m:ctrlPr>
                        </m:sSubPr>
                        <m:e>
                          <m:r>
                            <a:rPr lang="en-US" b="0" i="1" noProof="0" smtClean="0">
                              <a:latin typeface="Cambria Math" panose="02040503050406030204" pitchFamily="18" charset="0"/>
                            </a:rPr>
                            <m:t>𝐷</m:t>
                          </m:r>
                        </m:e>
                        <m:sub>
                          <m:r>
                            <a:rPr lang="en-US" i="1" noProof="0" smtClean="0">
                              <a:latin typeface="Cambria Math" panose="02040503050406030204" pitchFamily="18" charset="0"/>
                              <a:ea typeface="Cambria Math" panose="02040503050406030204" pitchFamily="18" charset="0"/>
                            </a:rPr>
                            <m:t>𝛼</m:t>
                          </m:r>
                        </m:sub>
                      </m:sSub>
                      <m:r>
                        <a:rPr lang="en-US" b="0" i="1" noProof="0" smtClean="0">
                          <a:latin typeface="Cambria Math" panose="02040503050406030204" pitchFamily="18" charset="0"/>
                        </a:rPr>
                        <m:t>(</m:t>
                      </m:r>
                      <m:r>
                        <a:rPr lang="en-US" b="0" i="1" noProof="0" smtClean="0">
                          <a:latin typeface="Cambria Math" panose="02040503050406030204" pitchFamily="18" charset="0"/>
                        </a:rPr>
                        <m:t>𝑀</m:t>
                      </m:r>
                      <m:r>
                        <a:rPr lang="en-US" b="0" i="1" noProof="0" smtClean="0">
                          <a:latin typeface="Cambria Math" panose="02040503050406030204" pitchFamily="18" charset="0"/>
                        </a:rPr>
                        <m:t>(</m:t>
                      </m:r>
                      <m:r>
                        <a:rPr lang="en-US" b="0" i="1" noProof="0" smtClean="0">
                          <a:latin typeface="Cambria Math" panose="02040503050406030204" pitchFamily="18" charset="0"/>
                        </a:rPr>
                        <m:t>𝐷</m:t>
                      </m:r>
                      <m:r>
                        <a:rPr lang="en-US" b="0" i="1" noProof="0" smtClean="0">
                          <a:latin typeface="Cambria Math" panose="02040503050406030204" pitchFamily="18" charset="0"/>
                        </a:rPr>
                        <m:t>)||</m:t>
                      </m:r>
                      <m:r>
                        <a:rPr lang="en-US" b="0" i="1" noProof="0" smtClean="0">
                          <a:latin typeface="Cambria Math" panose="02040503050406030204" pitchFamily="18" charset="0"/>
                        </a:rPr>
                        <m:t>𝑀</m:t>
                      </m:r>
                      <m:d>
                        <m:dPr>
                          <m:ctrlPr>
                            <a:rPr lang="en-US" b="0" i="1" noProof="0" smtClean="0">
                              <a:latin typeface="Cambria Math" panose="02040503050406030204" pitchFamily="18" charset="0"/>
                            </a:rPr>
                          </m:ctrlPr>
                        </m:dPr>
                        <m:e>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𝐷</m:t>
                              </m:r>
                            </m:e>
                            <m:sup>
                              <m:r>
                                <a:rPr lang="en-US" b="0" i="1" noProof="0" smtClean="0">
                                  <a:latin typeface="Cambria Math" panose="02040503050406030204" pitchFamily="18" charset="0"/>
                                </a:rPr>
                                <m:t>′</m:t>
                              </m:r>
                            </m:sup>
                          </m:sSup>
                        </m:e>
                      </m:d>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𝑝</m:t>
                      </m:r>
                    </m:oMath>
                  </m:oMathPara>
                </a14:m>
                <a:endParaRPr lang="en-US" noProof="0" dirty="0"/>
              </a:p>
              <a:p>
                <a:pPr marL="285750" indent="-285750">
                  <a:buFont typeface="Arial" panose="020B0604020202020204" pitchFamily="34" charset="0"/>
                  <a:buChar char="•"/>
                </a:pPr>
                <a:r>
                  <a:rPr lang="en-US" noProof="0" dirty="0"/>
                  <a:t>RDP is used because it has </a:t>
                </a:r>
                <a:r>
                  <a:rPr lang="en-US" b="1" noProof="0" dirty="0"/>
                  <a:t>Linear </a:t>
                </a:r>
                <a:r>
                  <a:rPr lang="en-US" b="1" noProof="0" dirty="0" err="1"/>
                  <a:t>Composibility</a:t>
                </a:r>
                <a:r>
                  <a:rPr lang="en-US" b="1" noProof="0" dirty="0"/>
                  <a:t> </a:t>
                </a:r>
                <a:r>
                  <a:rPr lang="en-US" noProof="0" dirty="0"/>
                  <a:t>which means that if you run a mechanism repeatedly, the overall RDP loss at order ⍺ is sum of the per-iteration loss.</a:t>
                </a:r>
              </a:p>
              <a:p>
                <a:pPr marL="285750" indent="-285750">
                  <a:buFont typeface="Arial" panose="020B0604020202020204" pitchFamily="34" charset="0"/>
                  <a:buChar char="•"/>
                </a:pPr>
                <a:r>
                  <a:rPr lang="en-US" noProof="0" dirty="0"/>
                  <a:t>The conversion from RDP-guarantee to (𝛆,𝜹)-guarantee calculated as follows:</a:t>
                </a:r>
              </a:p>
              <a:p>
                <a:pPr/>
                <a14:m>
                  <m:oMathPara xmlns:m="http://schemas.openxmlformats.org/officeDocument/2006/math">
                    <m:oMathParaPr>
                      <m:jc m:val="centerGroup"/>
                    </m:oMathParaPr>
                    <m:oMath xmlns:m="http://schemas.openxmlformats.org/officeDocument/2006/math">
                      <m:r>
                        <a:rPr lang="en-US" i="1" noProof="0" smtClean="0">
                          <a:latin typeface="Cambria Math" panose="02040503050406030204" pitchFamily="18" charset="0"/>
                          <a:ea typeface="Cambria Math" panose="02040503050406030204" pitchFamily="18" charset="0"/>
                        </a:rPr>
                        <m:t>𝜖</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𝑝</m:t>
                      </m:r>
                      <m:r>
                        <a:rPr lang="en-US" b="0" i="1" noProof="0" smtClean="0">
                          <a:latin typeface="Cambria Math" panose="02040503050406030204" pitchFamily="18" charset="0"/>
                          <a:ea typeface="Cambria Math" panose="02040503050406030204" pitchFamily="18" charset="0"/>
                        </a:rPr>
                        <m:t>+ </m:t>
                      </m:r>
                      <m:f>
                        <m:fPr>
                          <m:ctrlPr>
                            <a:rPr lang="en-US" b="0" i="1" noProof="0" smtClean="0">
                              <a:latin typeface="Cambria Math" panose="02040503050406030204" pitchFamily="18" charset="0"/>
                              <a:ea typeface="Cambria Math" panose="02040503050406030204" pitchFamily="18" charset="0"/>
                            </a:rPr>
                          </m:ctrlPr>
                        </m:fPr>
                        <m:num>
                          <m:r>
                            <m:rPr>
                              <m:sty m:val="p"/>
                            </m:rPr>
                            <a:rPr lang="en-US" b="0" i="0" noProof="0" smtClean="0">
                              <a:latin typeface="Cambria Math" panose="02040503050406030204" pitchFamily="18" charset="0"/>
                              <a:ea typeface="Cambria Math" panose="02040503050406030204" pitchFamily="18" charset="0"/>
                            </a:rPr>
                            <m:t>log</m:t>
                          </m:r>
                          <m:r>
                            <a:rPr lang="en-US" b="0" i="1" noProof="0" smtClean="0">
                              <a:latin typeface="Cambria Math" panose="02040503050406030204" pitchFamily="18" charset="0"/>
                              <a:ea typeface="Cambria Math" panose="02040503050406030204" pitchFamily="18" charset="0"/>
                            </a:rPr>
                            <m:t>⁡(</m:t>
                          </m:r>
                          <m:f>
                            <m:fPr>
                              <m:ctrlPr>
                                <a:rPr lang="en-US" b="0" i="1" noProof="0" smtClean="0">
                                  <a:latin typeface="Cambria Math" panose="02040503050406030204" pitchFamily="18" charset="0"/>
                                  <a:ea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1</m:t>
                              </m:r>
                            </m:num>
                            <m:den>
                              <m:r>
                                <a:rPr lang="en-US" b="0" i="1" noProof="0" smtClean="0">
                                  <a:latin typeface="Cambria Math" panose="02040503050406030204" pitchFamily="18" charset="0"/>
                                  <a:ea typeface="Cambria Math" panose="02040503050406030204" pitchFamily="18" charset="0"/>
                                </a:rPr>
                                <m:t>𝛿</m:t>
                              </m:r>
                            </m:den>
                          </m:f>
                          <m:r>
                            <a:rPr lang="en-US" b="0" i="1" noProof="0" smtClean="0">
                              <a:latin typeface="Cambria Math" panose="02040503050406030204" pitchFamily="18" charset="0"/>
                              <a:ea typeface="Cambria Math" panose="02040503050406030204" pitchFamily="18" charset="0"/>
                            </a:rPr>
                            <m:t>)</m:t>
                          </m:r>
                        </m:num>
                        <m:den>
                          <m:r>
                            <a:rPr lang="en-US" b="0" i="1" noProof="0" smtClean="0">
                              <a:latin typeface="Cambria Math" panose="02040503050406030204" pitchFamily="18" charset="0"/>
                              <a:ea typeface="Cambria Math" panose="02040503050406030204" pitchFamily="18" charset="0"/>
                            </a:rPr>
                            <m:t>𝛼</m:t>
                          </m:r>
                          <m:r>
                            <a:rPr lang="en-US" b="0" i="1" noProof="0" smtClean="0">
                              <a:latin typeface="Cambria Math" panose="02040503050406030204" pitchFamily="18" charset="0"/>
                              <a:ea typeface="Cambria Math" panose="02040503050406030204" pitchFamily="18" charset="0"/>
                            </a:rPr>
                            <m:t>−1</m:t>
                          </m:r>
                        </m:den>
                      </m:f>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𝑤h𝑒𝑟𝑒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𝜖</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𝐸𝑝𝑠𝑖𝑙𝑜𝑛</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𝑝</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𝐶𝑢𝑚𝑢𝑙𝑎𝑡𝑖𝑣𝑒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𝑅𝐷𝑃</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𝑙𝑜𝑠𝑠</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𝛼</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𝑅𝑒𝑛𝑦𝑖</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𝐷𝑖𝑣𝑒𝑟𝑔𝑒𝑛𝑐𝑒</m:t>
                      </m:r>
                      <m:r>
                        <a:rPr lang="en-US" b="0" i="1" noProof="0" smtClean="0">
                          <a:latin typeface="Cambria Math" panose="02040503050406030204" pitchFamily="18" charset="0"/>
                          <a:ea typeface="Cambria Math" panose="02040503050406030204" pitchFamily="18" charset="0"/>
                        </a:rPr>
                        <m:t> </m:t>
                      </m:r>
                      <m:r>
                        <a:rPr lang="en-US" b="0" i="1" noProof="0" smtClean="0">
                          <a:latin typeface="Cambria Math" panose="02040503050406030204" pitchFamily="18" charset="0"/>
                          <a:ea typeface="Cambria Math" panose="02040503050406030204" pitchFamily="18" charset="0"/>
                        </a:rPr>
                        <m:t>𝑂𝑟𝑑𝑒𝑟</m:t>
                      </m:r>
                      <m:r>
                        <a:rPr lang="en-US" b="0" i="1" noProof="0" smtClean="0">
                          <a:latin typeface="Cambria Math" panose="02040503050406030204" pitchFamily="18" charset="0"/>
                          <a:ea typeface="Cambria Math" panose="02040503050406030204" pitchFamily="18" charset="0"/>
                        </a:rPr>
                        <m:t> </m:t>
                      </m:r>
                    </m:oMath>
                  </m:oMathPara>
                </a14:m>
                <a:endParaRPr lang="en-US" noProof="0" dirty="0"/>
              </a:p>
            </p:txBody>
          </p:sp>
        </mc:Choice>
        <mc:Fallback xmlns="">
          <p:sp>
            <p:nvSpPr>
              <p:cNvPr id="2" name="İçerik Yer Tutucusu 1">
                <a:extLst>
                  <a:ext uri="{FF2B5EF4-FFF2-40B4-BE49-F238E27FC236}">
                    <a16:creationId xmlns:a16="http://schemas.microsoft.com/office/drawing/2014/main" id="{B1AF6617-5BE9-C29C-1F75-62AC461BF3AD}"/>
                  </a:ext>
                </a:extLst>
              </p:cNvPr>
              <p:cNvSpPr>
                <a:spLocks noGrp="1" noRot="1" noChangeAspect="1" noMove="1" noResize="1" noEditPoints="1" noAdjustHandles="1" noChangeArrowheads="1" noChangeShapeType="1" noTextEdit="1"/>
              </p:cNvSpPr>
              <p:nvPr>
                <p:ph idx="1"/>
              </p:nvPr>
            </p:nvSpPr>
            <p:spPr>
              <a:blipFill>
                <a:blip r:embed="rId2"/>
                <a:stretch>
                  <a:fillRect l="-1190" t="-2049" r="-1637"/>
                </a:stretch>
              </a:blipFill>
            </p:spPr>
            <p:txBody>
              <a:bodyPr/>
              <a:lstStyle/>
              <a:p>
                <a:r>
                  <a:rPr lang="en-US">
                    <a:noFill/>
                  </a:rPr>
                  <a:t> </a:t>
                </a:r>
              </a:p>
            </p:txBody>
          </p:sp>
        </mc:Fallback>
      </mc:AlternateContent>
      <p:sp>
        <p:nvSpPr>
          <p:cNvPr id="3" name="Başlık 2">
            <a:extLst>
              <a:ext uri="{FF2B5EF4-FFF2-40B4-BE49-F238E27FC236}">
                <a16:creationId xmlns:a16="http://schemas.microsoft.com/office/drawing/2014/main" id="{84DC2A7A-BA4B-38BC-1AFC-BF0C182E9B19}"/>
              </a:ext>
            </a:extLst>
          </p:cNvPr>
          <p:cNvSpPr>
            <a:spLocks noGrp="1"/>
          </p:cNvSpPr>
          <p:nvPr>
            <p:ph type="title"/>
          </p:nvPr>
        </p:nvSpPr>
        <p:spPr>
          <a:xfrm>
            <a:off x="319090" y="972000"/>
            <a:ext cx="8508999" cy="380745"/>
          </a:xfrm>
        </p:spPr>
        <p:txBody>
          <a:bodyPr/>
          <a:lstStyle/>
          <a:p>
            <a:pPr algn="ctr"/>
            <a:r>
              <a:rPr lang="en-US" noProof="0" dirty="0" err="1"/>
              <a:t>Opacus</a:t>
            </a:r>
            <a:r>
              <a:rPr lang="en-US" noProof="0" dirty="0"/>
              <a:t> - Additional</a:t>
            </a:r>
          </a:p>
        </p:txBody>
      </p:sp>
      <p:sp>
        <p:nvSpPr>
          <p:cNvPr id="4" name="Slayt Numarası Yer Tutucusu 3">
            <a:extLst>
              <a:ext uri="{FF2B5EF4-FFF2-40B4-BE49-F238E27FC236}">
                <a16:creationId xmlns:a16="http://schemas.microsoft.com/office/drawing/2014/main" id="{FB0CFDC1-4BFB-A2F3-3BAA-3E1B2763DFD1}"/>
              </a:ext>
            </a:extLst>
          </p:cNvPr>
          <p:cNvSpPr>
            <a:spLocks noGrp="1"/>
          </p:cNvSpPr>
          <p:nvPr>
            <p:ph type="sldNum" sz="quarter" idx="11"/>
          </p:nvPr>
        </p:nvSpPr>
        <p:spPr/>
        <p:txBody>
          <a:bodyPr/>
          <a:lstStyle/>
          <a:p>
            <a:fld id="{CE58CB1E-F828-4F11-99E0-327109AF9DA4}" type="slidenum">
              <a:rPr lang="en-US" noProof="0" smtClean="0"/>
              <a:pPr/>
              <a:t>40</a:t>
            </a:fld>
            <a:endParaRPr lang="en-US" noProof="0" dirty="0"/>
          </a:p>
        </p:txBody>
      </p:sp>
      <p:sp>
        <p:nvSpPr>
          <p:cNvPr id="5" name="Alt Bilgi Yer Tutucusu 4">
            <a:extLst>
              <a:ext uri="{FF2B5EF4-FFF2-40B4-BE49-F238E27FC236}">
                <a16:creationId xmlns:a16="http://schemas.microsoft.com/office/drawing/2014/main" id="{C1D504A0-5069-EEC6-D8D1-0468B622E715}"/>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3225143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2AB48-1133-9584-3BF3-BA462E159B6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4716093-BFFA-AF63-304C-4CCF1348FF9F}"/>
              </a:ext>
            </a:extLst>
          </p:cNvPr>
          <p:cNvSpPr>
            <a:spLocks noGrp="1"/>
          </p:cNvSpPr>
          <p:nvPr>
            <p:ph type="title"/>
          </p:nvPr>
        </p:nvSpPr>
        <p:spPr>
          <a:xfrm>
            <a:off x="319090" y="257302"/>
            <a:ext cx="8508999" cy="380745"/>
          </a:xfrm>
        </p:spPr>
        <p:txBody>
          <a:bodyPr/>
          <a:lstStyle/>
          <a:p>
            <a:pPr algn="ctr"/>
            <a:r>
              <a:rPr lang="en-US" noProof="0" dirty="0"/>
              <a:t>Label Flipping Attack</a:t>
            </a:r>
          </a:p>
        </p:txBody>
      </p:sp>
      <p:sp>
        <p:nvSpPr>
          <p:cNvPr id="4" name="Slayt Numarası Yer Tutucusu 3">
            <a:extLst>
              <a:ext uri="{FF2B5EF4-FFF2-40B4-BE49-F238E27FC236}">
                <a16:creationId xmlns:a16="http://schemas.microsoft.com/office/drawing/2014/main" id="{2656F22C-A461-B1DF-2347-C274825FE140}"/>
              </a:ext>
            </a:extLst>
          </p:cNvPr>
          <p:cNvSpPr>
            <a:spLocks noGrp="1"/>
          </p:cNvSpPr>
          <p:nvPr>
            <p:ph type="sldNum" sz="quarter" idx="11"/>
          </p:nvPr>
        </p:nvSpPr>
        <p:spPr/>
        <p:txBody>
          <a:bodyPr/>
          <a:lstStyle/>
          <a:p>
            <a:fld id="{CE58CB1E-F828-4F11-99E0-327109AF9DA4}" type="slidenum">
              <a:rPr lang="en-US" noProof="0" smtClean="0"/>
              <a:pPr/>
              <a:t>41</a:t>
            </a:fld>
            <a:endParaRPr lang="en-US" noProof="0" dirty="0"/>
          </a:p>
        </p:txBody>
      </p:sp>
      <p:sp>
        <p:nvSpPr>
          <p:cNvPr id="5" name="Alt Bilgi Yer Tutucusu 4">
            <a:extLst>
              <a:ext uri="{FF2B5EF4-FFF2-40B4-BE49-F238E27FC236}">
                <a16:creationId xmlns:a16="http://schemas.microsoft.com/office/drawing/2014/main" id="{C5F93095-00CF-7711-FF45-B4A3C6A74A02}"/>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graphicFrame>
        <p:nvGraphicFramePr>
          <p:cNvPr id="10" name="İçerik Yer Tutucusu 9">
            <a:extLst>
              <a:ext uri="{FF2B5EF4-FFF2-40B4-BE49-F238E27FC236}">
                <a16:creationId xmlns:a16="http://schemas.microsoft.com/office/drawing/2014/main" id="{0F65E484-93D2-5477-0C4B-57EA14BF2ADD}"/>
              </a:ext>
            </a:extLst>
          </p:cNvPr>
          <p:cNvGraphicFramePr>
            <a:graphicFrameLocks noGrp="1"/>
          </p:cNvGraphicFramePr>
          <p:nvPr>
            <p:ph idx="1"/>
            <p:extLst>
              <p:ext uri="{D42A27DB-BD31-4B8C-83A1-F6EECF244321}">
                <p14:modId xmlns:p14="http://schemas.microsoft.com/office/powerpoint/2010/main" val="3119280286"/>
              </p:ext>
            </p:extLst>
          </p:nvPr>
        </p:nvGraphicFramePr>
        <p:xfrm>
          <a:off x="319090" y="892316"/>
          <a:ext cx="8509000" cy="3688080"/>
        </p:xfrm>
        <a:graphic>
          <a:graphicData uri="http://schemas.openxmlformats.org/drawingml/2006/table">
            <a:tbl>
              <a:tblPr firstRow="1" bandRow="1">
                <a:tableStyleId>{2D5ABB26-0587-4C30-8999-92F81FD0307C}</a:tableStyleId>
              </a:tblPr>
              <a:tblGrid>
                <a:gridCol w="4254500">
                  <a:extLst>
                    <a:ext uri="{9D8B030D-6E8A-4147-A177-3AD203B41FA5}">
                      <a16:colId xmlns:a16="http://schemas.microsoft.com/office/drawing/2014/main" val="1897019940"/>
                    </a:ext>
                  </a:extLst>
                </a:gridCol>
                <a:gridCol w="4254500">
                  <a:extLst>
                    <a:ext uri="{9D8B030D-6E8A-4147-A177-3AD203B41FA5}">
                      <a16:colId xmlns:a16="http://schemas.microsoft.com/office/drawing/2014/main" val="1275165473"/>
                    </a:ext>
                  </a:extLst>
                </a:gridCol>
              </a:tblGrid>
              <a:tr h="329529">
                <a:tc>
                  <a:txBody>
                    <a:bodyPr/>
                    <a:lstStyle/>
                    <a:p>
                      <a:pPr algn="ctr"/>
                      <a:r>
                        <a:rPr lang="en-US" sz="1600" dirty="0"/>
                        <a:t>Original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Mapped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34624"/>
                  </a:ext>
                </a:extLst>
              </a:tr>
              <a:tr h="329529">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818510"/>
                  </a:ext>
                </a:extLst>
              </a:tr>
              <a:tr h="329529">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3526086"/>
                  </a:ext>
                </a:extLst>
              </a:tr>
              <a:tr h="329529">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921685"/>
                  </a:ext>
                </a:extLst>
              </a:tr>
              <a:tr h="329529">
                <a:tc>
                  <a:txBody>
                    <a:bodyPr/>
                    <a:lstStyle/>
                    <a:p>
                      <a:pPr algn="ctr"/>
                      <a:r>
                        <a:rPr lang="en-US" sz="16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6239876"/>
                  </a:ext>
                </a:extLst>
              </a:tr>
              <a:tr h="329529">
                <a:tc>
                  <a:txBody>
                    <a:bodyPr/>
                    <a:lstStyle/>
                    <a:p>
                      <a:pPr algn="ctr"/>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891610"/>
                  </a:ext>
                </a:extLst>
              </a:tr>
              <a:tr h="329529">
                <a:tc>
                  <a:txBody>
                    <a:bodyPr/>
                    <a:lstStyle/>
                    <a:p>
                      <a:pPr algn="ctr"/>
                      <a:r>
                        <a:rPr lang="en-US"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083439"/>
                  </a:ext>
                </a:extLst>
              </a:tr>
              <a:tr h="329529">
                <a:tc>
                  <a:txBody>
                    <a:bodyPr/>
                    <a:lstStyle/>
                    <a:p>
                      <a:pPr algn="ctr"/>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258255"/>
                  </a:ext>
                </a:extLst>
              </a:tr>
              <a:tr h="329529">
                <a:tc>
                  <a:txBody>
                    <a:bodyPr/>
                    <a:lstStyle/>
                    <a:p>
                      <a:pPr algn="ctr"/>
                      <a:r>
                        <a:rPr lang="en-US" sz="16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114864"/>
                  </a:ext>
                </a:extLst>
              </a:tr>
              <a:tr h="329529">
                <a:tc>
                  <a:txBody>
                    <a:bodyPr/>
                    <a:lstStyle/>
                    <a:p>
                      <a:pPr algn="ctr"/>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935275"/>
                  </a:ext>
                </a:extLst>
              </a:tr>
              <a:tr h="329529">
                <a:tc>
                  <a:txBody>
                    <a:bodyPr/>
                    <a:lstStyle/>
                    <a:p>
                      <a:pPr algn="ctr"/>
                      <a:r>
                        <a:rPr lang="en-US" sz="16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730424"/>
                  </a:ext>
                </a:extLst>
              </a:tr>
            </a:tbl>
          </a:graphicData>
        </a:graphic>
      </p:graphicFrame>
    </p:spTree>
    <p:extLst>
      <p:ext uri="{BB962C8B-B14F-4D97-AF65-F5344CB8AC3E}">
        <p14:creationId xmlns:p14="http://schemas.microsoft.com/office/powerpoint/2010/main" val="4141784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4B9C8-E4F3-2A72-0501-526BCF8207B4}"/>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E3DB55A-B02F-C549-1883-572FEE70C63F}"/>
              </a:ext>
            </a:extLst>
          </p:cNvPr>
          <p:cNvSpPr>
            <a:spLocks noGrp="1"/>
          </p:cNvSpPr>
          <p:nvPr>
            <p:ph idx="1"/>
          </p:nvPr>
        </p:nvSpPr>
        <p:spPr>
          <a:xfrm>
            <a:off x="319090" y="1069848"/>
            <a:ext cx="8508999" cy="3625977"/>
          </a:xfrm>
        </p:spPr>
        <p:txBody>
          <a:bodyPr/>
          <a:lstStyle/>
          <a:p>
            <a:pPr marL="285750" indent="-285750">
              <a:buFont typeface="Arial" panose="020B0604020202020204" pitchFamily="34" charset="0"/>
              <a:buChar char="•"/>
            </a:pPr>
            <a:r>
              <a:rPr lang="en-US" noProof="0" dirty="0"/>
              <a:t>For a model to learn correctly, the </a:t>
            </a:r>
            <a:r>
              <a:rPr lang="en-US" dirty="0"/>
              <a:t>inner product of the aggregated gradient and the true gradient should be non-negative.</a:t>
            </a:r>
          </a:p>
          <a:p>
            <a:pPr marL="285750" indent="-285750">
              <a:buFont typeface="Arial" panose="020B0604020202020204" pitchFamily="34" charset="0"/>
              <a:buChar char="•"/>
            </a:pPr>
            <a:r>
              <a:rPr lang="en-US" noProof="0" dirty="0"/>
              <a:t>The IPM attack exploits this vulnerability.</a:t>
            </a:r>
          </a:p>
          <a:p>
            <a:pPr marL="285750" indent="-285750">
              <a:buFont typeface="Arial" panose="020B0604020202020204" pitchFamily="34" charset="0"/>
              <a:buChar char="•"/>
            </a:pPr>
            <a:r>
              <a:rPr lang="en-US" dirty="0"/>
              <a:t>The IPM attack uses the mean of the benign clients’ gradients to create malicious gradients in the opposite direction of this mean.</a:t>
            </a:r>
          </a:p>
          <a:p>
            <a:pPr marL="285750" indent="-285750">
              <a:buFont typeface="Arial" panose="020B0604020202020204" pitchFamily="34" charset="0"/>
              <a:buChar char="•"/>
            </a:pPr>
            <a:r>
              <a:rPr lang="en-US" dirty="0"/>
              <a:t>As a result, the inner product of the aggregated gradient and the true gradient will be negative.</a:t>
            </a:r>
            <a:endParaRPr lang="en-US" noProof="0" dirty="0"/>
          </a:p>
        </p:txBody>
      </p:sp>
      <p:sp>
        <p:nvSpPr>
          <p:cNvPr id="3" name="Başlık 2">
            <a:extLst>
              <a:ext uri="{FF2B5EF4-FFF2-40B4-BE49-F238E27FC236}">
                <a16:creationId xmlns:a16="http://schemas.microsoft.com/office/drawing/2014/main" id="{6C8EC9E3-E7FC-B145-205D-8B134DC2D563}"/>
              </a:ext>
            </a:extLst>
          </p:cNvPr>
          <p:cNvSpPr>
            <a:spLocks noGrp="1"/>
          </p:cNvSpPr>
          <p:nvPr>
            <p:ph type="title"/>
          </p:nvPr>
        </p:nvSpPr>
        <p:spPr>
          <a:xfrm>
            <a:off x="319090" y="257302"/>
            <a:ext cx="8508999" cy="380745"/>
          </a:xfrm>
        </p:spPr>
        <p:txBody>
          <a:bodyPr/>
          <a:lstStyle/>
          <a:p>
            <a:pPr algn="ctr"/>
            <a:r>
              <a:rPr lang="en-US" noProof="0" dirty="0"/>
              <a:t>Inner Product Manipulation (IPM) Attack</a:t>
            </a:r>
          </a:p>
        </p:txBody>
      </p:sp>
      <p:sp>
        <p:nvSpPr>
          <p:cNvPr id="4" name="Slayt Numarası Yer Tutucusu 3">
            <a:extLst>
              <a:ext uri="{FF2B5EF4-FFF2-40B4-BE49-F238E27FC236}">
                <a16:creationId xmlns:a16="http://schemas.microsoft.com/office/drawing/2014/main" id="{0940B3E8-9354-61E6-30F4-FB88173A9EC3}"/>
              </a:ext>
            </a:extLst>
          </p:cNvPr>
          <p:cNvSpPr>
            <a:spLocks noGrp="1"/>
          </p:cNvSpPr>
          <p:nvPr>
            <p:ph type="sldNum" sz="quarter" idx="11"/>
          </p:nvPr>
        </p:nvSpPr>
        <p:spPr/>
        <p:txBody>
          <a:bodyPr/>
          <a:lstStyle/>
          <a:p>
            <a:fld id="{CE58CB1E-F828-4F11-99E0-327109AF9DA4}" type="slidenum">
              <a:rPr lang="en-US" noProof="0" smtClean="0"/>
              <a:pPr/>
              <a:t>42</a:t>
            </a:fld>
            <a:endParaRPr lang="en-US" noProof="0" dirty="0"/>
          </a:p>
        </p:txBody>
      </p:sp>
      <p:sp>
        <p:nvSpPr>
          <p:cNvPr id="5" name="Alt Bilgi Yer Tutucusu 4">
            <a:extLst>
              <a:ext uri="{FF2B5EF4-FFF2-40B4-BE49-F238E27FC236}">
                <a16:creationId xmlns:a16="http://schemas.microsoft.com/office/drawing/2014/main" id="{9DC3EFC3-34DB-E9C9-0591-3FECD5F9DE69}"/>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spTree>
    <p:extLst>
      <p:ext uri="{BB962C8B-B14F-4D97-AF65-F5344CB8AC3E}">
        <p14:creationId xmlns:p14="http://schemas.microsoft.com/office/powerpoint/2010/main" val="1767436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310E4-96A0-21AA-4217-63595681DAC0}"/>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C004409-DA7E-4A24-4BEF-681B72BD9AEE}"/>
              </a:ext>
            </a:extLst>
          </p:cNvPr>
          <p:cNvSpPr>
            <a:spLocks noGrp="1"/>
          </p:cNvSpPr>
          <p:nvPr>
            <p:ph idx="1"/>
          </p:nvPr>
        </p:nvSpPr>
        <p:spPr/>
        <p:txBody>
          <a:bodyPr/>
          <a:lstStyle/>
          <a:p>
            <a:pPr marL="285750" indent="-285750">
              <a:buFont typeface="Arial" panose="020B0604020202020204" pitchFamily="34" charset="0"/>
              <a:buChar char="•"/>
            </a:pPr>
            <a:r>
              <a:rPr lang="en-US" noProof="0" dirty="0"/>
              <a:t>Test accuracy drops from 98.84% to 66.38%.</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252E397E-7ED7-6188-14AF-5247BAEE6AF8}"/>
              </a:ext>
            </a:extLst>
          </p:cNvPr>
          <p:cNvSpPr>
            <a:spLocks noGrp="1"/>
          </p:cNvSpPr>
          <p:nvPr>
            <p:ph type="title"/>
          </p:nvPr>
        </p:nvSpPr>
        <p:spPr>
          <a:xfrm>
            <a:off x="319090" y="333852"/>
            <a:ext cx="8508999" cy="791179"/>
          </a:xfrm>
        </p:spPr>
        <p:txBody>
          <a:bodyPr/>
          <a:lstStyle/>
          <a:p>
            <a:pPr algn="ctr"/>
            <a:r>
              <a:rPr lang="en-US" dirty="0"/>
              <a:t>Centered Clipping Under Random Gaussian Attack</a:t>
            </a:r>
            <a:br>
              <a:rPr lang="en-US" dirty="0"/>
            </a:br>
            <a:r>
              <a:rPr lang="en-US" dirty="0"/>
              <a:t>(MNIST – IID)</a:t>
            </a:r>
            <a:endParaRPr lang="en-US" noProof="0" dirty="0"/>
          </a:p>
        </p:txBody>
      </p:sp>
      <p:sp>
        <p:nvSpPr>
          <p:cNvPr id="4" name="Slayt Numarası Yer Tutucusu 3">
            <a:extLst>
              <a:ext uri="{FF2B5EF4-FFF2-40B4-BE49-F238E27FC236}">
                <a16:creationId xmlns:a16="http://schemas.microsoft.com/office/drawing/2014/main" id="{EB991EE6-6856-66D1-DA38-0ED2008C92F1}"/>
              </a:ext>
            </a:extLst>
          </p:cNvPr>
          <p:cNvSpPr>
            <a:spLocks noGrp="1"/>
          </p:cNvSpPr>
          <p:nvPr>
            <p:ph type="sldNum" sz="quarter" idx="11"/>
          </p:nvPr>
        </p:nvSpPr>
        <p:spPr/>
        <p:txBody>
          <a:bodyPr/>
          <a:lstStyle/>
          <a:p>
            <a:fld id="{CE58CB1E-F828-4F11-99E0-327109AF9DA4}" type="slidenum">
              <a:rPr lang="en-US" noProof="0" smtClean="0"/>
              <a:pPr/>
              <a:t>43</a:t>
            </a:fld>
            <a:endParaRPr lang="en-US" noProof="0" dirty="0"/>
          </a:p>
        </p:txBody>
      </p:sp>
      <p:sp>
        <p:nvSpPr>
          <p:cNvPr id="5" name="Alt Bilgi Yer Tutucusu 4">
            <a:extLst>
              <a:ext uri="{FF2B5EF4-FFF2-40B4-BE49-F238E27FC236}">
                <a16:creationId xmlns:a16="http://schemas.microsoft.com/office/drawing/2014/main" id="{C795EEDD-C8E0-DA45-ABC3-33FB5ADC56AB}"/>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9" name="Resim 8"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758F2E61-B58F-FD1E-F573-2F93DB3C5965}"/>
              </a:ext>
            </a:extLst>
          </p:cNvPr>
          <p:cNvPicPr>
            <a:picLocks noChangeAspect="1"/>
          </p:cNvPicPr>
          <p:nvPr/>
        </p:nvPicPr>
        <p:blipFill>
          <a:blip r:embed="rId2"/>
          <a:stretch>
            <a:fillRect/>
          </a:stretch>
        </p:blipFill>
        <p:spPr>
          <a:xfrm>
            <a:off x="1570061" y="1856239"/>
            <a:ext cx="6003878" cy="3030915"/>
          </a:xfrm>
          <a:prstGeom prst="rect">
            <a:avLst/>
          </a:prstGeom>
        </p:spPr>
      </p:pic>
    </p:spTree>
    <p:extLst>
      <p:ext uri="{BB962C8B-B14F-4D97-AF65-F5344CB8AC3E}">
        <p14:creationId xmlns:p14="http://schemas.microsoft.com/office/powerpoint/2010/main" val="3269424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E50DB-DFA5-36E6-83A2-E66D0D0387E1}"/>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47C97DB-ECF6-0303-BD6F-C37B8D8BCD18}"/>
              </a:ext>
            </a:extLst>
          </p:cNvPr>
          <p:cNvSpPr>
            <a:spLocks noGrp="1"/>
          </p:cNvSpPr>
          <p:nvPr>
            <p:ph idx="1"/>
          </p:nvPr>
        </p:nvSpPr>
        <p:spPr>
          <a:xfrm>
            <a:off x="311162" y="1326356"/>
            <a:ext cx="8508999" cy="3095625"/>
          </a:xfrm>
        </p:spPr>
        <p:txBody>
          <a:bodyPr/>
          <a:lstStyle/>
          <a:p>
            <a:pPr marL="285750" indent="-285750">
              <a:buFont typeface="Arial" panose="020B0604020202020204" pitchFamily="34" charset="0"/>
              <a:buChar char="•"/>
            </a:pPr>
            <a:r>
              <a:rPr lang="en-US" dirty="0"/>
              <a:t>Test accuracy drops from 98.52% to 57.21%.</a:t>
            </a:r>
            <a:endParaRPr lang="en-US" noProof="0" dirty="0"/>
          </a:p>
        </p:txBody>
      </p:sp>
      <p:sp>
        <p:nvSpPr>
          <p:cNvPr id="3" name="Başlık 2">
            <a:extLst>
              <a:ext uri="{FF2B5EF4-FFF2-40B4-BE49-F238E27FC236}">
                <a16:creationId xmlns:a16="http://schemas.microsoft.com/office/drawing/2014/main" id="{6173D60C-7E62-E010-B0EE-E7C8EB0B1BB7}"/>
              </a:ext>
            </a:extLst>
          </p:cNvPr>
          <p:cNvSpPr>
            <a:spLocks noGrp="1"/>
          </p:cNvSpPr>
          <p:nvPr>
            <p:ph type="title"/>
          </p:nvPr>
        </p:nvSpPr>
        <p:spPr>
          <a:xfrm>
            <a:off x="319090" y="333852"/>
            <a:ext cx="8508999" cy="791179"/>
          </a:xfrm>
        </p:spPr>
        <p:txBody>
          <a:bodyPr/>
          <a:lstStyle/>
          <a:p>
            <a:pPr algn="ctr"/>
            <a:r>
              <a:rPr lang="en-US" dirty="0"/>
              <a:t>Centered Clipping Under IPM Attack</a:t>
            </a:r>
            <a:br>
              <a:rPr lang="en-US" dirty="0"/>
            </a:br>
            <a:r>
              <a:rPr lang="en-US" dirty="0"/>
              <a:t>(MNIST – IID)</a:t>
            </a:r>
            <a:endParaRPr lang="en-US" noProof="0" dirty="0"/>
          </a:p>
        </p:txBody>
      </p:sp>
      <p:sp>
        <p:nvSpPr>
          <p:cNvPr id="4" name="Slayt Numarası Yer Tutucusu 3">
            <a:extLst>
              <a:ext uri="{FF2B5EF4-FFF2-40B4-BE49-F238E27FC236}">
                <a16:creationId xmlns:a16="http://schemas.microsoft.com/office/drawing/2014/main" id="{1EF6D31A-37FD-F67F-2877-6A474C289D7A}"/>
              </a:ext>
            </a:extLst>
          </p:cNvPr>
          <p:cNvSpPr>
            <a:spLocks noGrp="1"/>
          </p:cNvSpPr>
          <p:nvPr>
            <p:ph type="sldNum" sz="quarter" idx="11"/>
          </p:nvPr>
        </p:nvSpPr>
        <p:spPr/>
        <p:txBody>
          <a:bodyPr/>
          <a:lstStyle/>
          <a:p>
            <a:fld id="{CE58CB1E-F828-4F11-99E0-327109AF9DA4}" type="slidenum">
              <a:rPr lang="en-US" noProof="0" smtClean="0"/>
              <a:pPr/>
              <a:t>44</a:t>
            </a:fld>
            <a:endParaRPr lang="en-US" noProof="0" dirty="0"/>
          </a:p>
        </p:txBody>
      </p:sp>
      <p:sp>
        <p:nvSpPr>
          <p:cNvPr id="5" name="Alt Bilgi Yer Tutucusu 4">
            <a:extLst>
              <a:ext uri="{FF2B5EF4-FFF2-40B4-BE49-F238E27FC236}">
                <a16:creationId xmlns:a16="http://schemas.microsoft.com/office/drawing/2014/main" id="{513A02D0-A9A8-5005-47E2-F367EAF05EC1}"/>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diyagram, sayı, numara içeren bir resim&#10;&#10;Yapay zeka tarafından oluşturulmuş içerik yanlış olabilir.">
            <a:extLst>
              <a:ext uri="{FF2B5EF4-FFF2-40B4-BE49-F238E27FC236}">
                <a16:creationId xmlns:a16="http://schemas.microsoft.com/office/drawing/2014/main" id="{5747E100-AD62-13DC-1BA5-E594E488FE08}"/>
              </a:ext>
            </a:extLst>
          </p:cNvPr>
          <p:cNvPicPr>
            <a:picLocks noChangeAspect="1"/>
          </p:cNvPicPr>
          <p:nvPr/>
        </p:nvPicPr>
        <p:blipFill>
          <a:blip r:embed="rId2"/>
          <a:stretch>
            <a:fillRect/>
          </a:stretch>
        </p:blipFill>
        <p:spPr>
          <a:xfrm>
            <a:off x="1172103" y="1729719"/>
            <a:ext cx="6787116" cy="2908764"/>
          </a:xfrm>
          <a:prstGeom prst="rect">
            <a:avLst/>
          </a:prstGeom>
        </p:spPr>
      </p:pic>
    </p:spTree>
    <p:extLst>
      <p:ext uri="{BB962C8B-B14F-4D97-AF65-F5344CB8AC3E}">
        <p14:creationId xmlns:p14="http://schemas.microsoft.com/office/powerpoint/2010/main" val="922207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FDEDE-7B24-D4BC-F4FA-A6F744A19A15}"/>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1E85960-C9EE-496B-41D4-8027EA2CFDD8}"/>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noProof="0" dirty="0"/>
              <a:t>Test accuracy drops from 98.86% to 66.04%.</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991495D7-9BD1-A088-EAAD-60317A906C0E}"/>
              </a:ext>
            </a:extLst>
          </p:cNvPr>
          <p:cNvSpPr>
            <a:spLocks noGrp="1"/>
          </p:cNvSpPr>
          <p:nvPr>
            <p:ph type="title"/>
          </p:nvPr>
        </p:nvSpPr>
        <p:spPr>
          <a:xfrm>
            <a:off x="319090" y="333852"/>
            <a:ext cx="8508999" cy="791179"/>
          </a:xfrm>
        </p:spPr>
        <p:txBody>
          <a:bodyPr/>
          <a:lstStyle/>
          <a:p>
            <a:pPr algn="ctr"/>
            <a:r>
              <a:rPr lang="en-US" dirty="0"/>
              <a:t>Centered Clipping Under Label Flipping Attack</a:t>
            </a:r>
            <a:br>
              <a:rPr lang="en-US" dirty="0"/>
            </a:br>
            <a:r>
              <a:rPr lang="en-US" dirty="0"/>
              <a:t>(MNIST – IID)</a:t>
            </a:r>
            <a:endParaRPr lang="en-US" noProof="0" dirty="0"/>
          </a:p>
        </p:txBody>
      </p:sp>
      <p:sp>
        <p:nvSpPr>
          <p:cNvPr id="4" name="Slayt Numarası Yer Tutucusu 3">
            <a:extLst>
              <a:ext uri="{FF2B5EF4-FFF2-40B4-BE49-F238E27FC236}">
                <a16:creationId xmlns:a16="http://schemas.microsoft.com/office/drawing/2014/main" id="{EE05068A-2328-1FBF-D358-B9C85774CF4F}"/>
              </a:ext>
            </a:extLst>
          </p:cNvPr>
          <p:cNvSpPr>
            <a:spLocks noGrp="1"/>
          </p:cNvSpPr>
          <p:nvPr>
            <p:ph type="sldNum" sz="quarter" idx="11"/>
          </p:nvPr>
        </p:nvSpPr>
        <p:spPr/>
        <p:txBody>
          <a:bodyPr/>
          <a:lstStyle/>
          <a:p>
            <a:fld id="{CE58CB1E-F828-4F11-99E0-327109AF9DA4}" type="slidenum">
              <a:rPr lang="en-US" noProof="0" smtClean="0"/>
              <a:pPr/>
              <a:t>45</a:t>
            </a:fld>
            <a:endParaRPr lang="en-US" noProof="0" dirty="0"/>
          </a:p>
        </p:txBody>
      </p:sp>
      <p:sp>
        <p:nvSpPr>
          <p:cNvPr id="5" name="Alt Bilgi Yer Tutucusu 4">
            <a:extLst>
              <a:ext uri="{FF2B5EF4-FFF2-40B4-BE49-F238E27FC236}">
                <a16:creationId xmlns:a16="http://schemas.microsoft.com/office/drawing/2014/main" id="{470C374E-29E0-1370-2DBC-F59F44122665}"/>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metin, diyagram içeren bir resim&#10;&#10;Yapay zeka tarafından oluşturulmuş içerik yanlış olabilir.">
            <a:extLst>
              <a:ext uri="{FF2B5EF4-FFF2-40B4-BE49-F238E27FC236}">
                <a16:creationId xmlns:a16="http://schemas.microsoft.com/office/drawing/2014/main" id="{3976F801-D7B8-35F4-0DAB-84B170433A00}"/>
              </a:ext>
            </a:extLst>
          </p:cNvPr>
          <p:cNvPicPr>
            <a:picLocks noChangeAspect="1"/>
          </p:cNvPicPr>
          <p:nvPr/>
        </p:nvPicPr>
        <p:blipFill>
          <a:blip r:embed="rId2"/>
          <a:stretch>
            <a:fillRect/>
          </a:stretch>
        </p:blipFill>
        <p:spPr>
          <a:xfrm>
            <a:off x="1493874" y="1899427"/>
            <a:ext cx="6156251" cy="2638393"/>
          </a:xfrm>
          <a:prstGeom prst="rect">
            <a:avLst/>
          </a:prstGeom>
        </p:spPr>
      </p:pic>
    </p:spTree>
    <p:extLst>
      <p:ext uri="{BB962C8B-B14F-4D97-AF65-F5344CB8AC3E}">
        <p14:creationId xmlns:p14="http://schemas.microsoft.com/office/powerpoint/2010/main" val="2638317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924A-7534-42CE-5C90-A403DEE74168}"/>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D23017-B3EA-FD70-68CD-C62F6E351FD9}"/>
              </a:ext>
            </a:extLst>
          </p:cNvPr>
          <p:cNvSpPr>
            <a:spLocks noGrp="1"/>
          </p:cNvSpPr>
          <p:nvPr>
            <p:ph idx="1"/>
          </p:nvPr>
        </p:nvSpPr>
        <p:spPr>
          <a:xfrm>
            <a:off x="318009" y="883390"/>
            <a:ext cx="8508999" cy="3095625"/>
          </a:xfrm>
        </p:spPr>
        <p:txBody>
          <a:bodyPr/>
          <a:lstStyle/>
          <a:p>
            <a:pPr marL="285750" indent="-285750">
              <a:buFont typeface="Arial" panose="020B0604020202020204" pitchFamily="34" charset="0"/>
              <a:buChar char="•"/>
            </a:pPr>
            <a:r>
              <a:rPr lang="en-US" noProof="0" dirty="0"/>
              <a:t>Test accuracy drop from 94.94% to 0.84%</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BE679434-E96C-B50C-2FC3-3103BEE06C94}"/>
              </a:ext>
            </a:extLst>
          </p:cNvPr>
          <p:cNvSpPr>
            <a:spLocks noGrp="1"/>
          </p:cNvSpPr>
          <p:nvPr>
            <p:ph type="title"/>
          </p:nvPr>
        </p:nvSpPr>
        <p:spPr>
          <a:xfrm>
            <a:off x="382701" y="327945"/>
            <a:ext cx="8508999" cy="380745"/>
          </a:xfrm>
        </p:spPr>
        <p:txBody>
          <a:bodyPr/>
          <a:lstStyle/>
          <a:p>
            <a:pPr algn="ctr"/>
            <a:r>
              <a:rPr lang="en-US" noProof="0" dirty="0"/>
              <a:t>Clustering Under IPM Attack (MNIST – IID)</a:t>
            </a:r>
          </a:p>
        </p:txBody>
      </p:sp>
      <p:sp>
        <p:nvSpPr>
          <p:cNvPr id="4" name="Slayt Numarası Yer Tutucusu 3">
            <a:extLst>
              <a:ext uri="{FF2B5EF4-FFF2-40B4-BE49-F238E27FC236}">
                <a16:creationId xmlns:a16="http://schemas.microsoft.com/office/drawing/2014/main" id="{B097ECD2-2390-378E-A9B0-DDEFFD0C8DF8}"/>
              </a:ext>
            </a:extLst>
          </p:cNvPr>
          <p:cNvSpPr>
            <a:spLocks noGrp="1"/>
          </p:cNvSpPr>
          <p:nvPr>
            <p:ph type="sldNum" sz="quarter" idx="11"/>
          </p:nvPr>
        </p:nvSpPr>
        <p:spPr/>
        <p:txBody>
          <a:bodyPr/>
          <a:lstStyle/>
          <a:p>
            <a:fld id="{CE58CB1E-F828-4F11-99E0-327109AF9DA4}" type="slidenum">
              <a:rPr lang="en-US" noProof="0" smtClean="0"/>
              <a:pPr/>
              <a:t>46</a:t>
            </a:fld>
            <a:endParaRPr lang="en-US" noProof="0" dirty="0"/>
          </a:p>
        </p:txBody>
      </p:sp>
      <p:sp>
        <p:nvSpPr>
          <p:cNvPr id="5" name="Alt Bilgi Yer Tutucusu 4">
            <a:extLst>
              <a:ext uri="{FF2B5EF4-FFF2-40B4-BE49-F238E27FC236}">
                <a16:creationId xmlns:a16="http://schemas.microsoft.com/office/drawing/2014/main" id="{A2AA0D3A-A0C6-78D0-50AC-B778B8D1BF18}"/>
              </a:ext>
            </a:extLst>
          </p:cNvPr>
          <p:cNvSpPr>
            <a:spLocks noGrp="1"/>
          </p:cNvSpPr>
          <p:nvPr>
            <p:ph type="ftr" sz="quarter" idx="12"/>
          </p:nvPr>
        </p:nvSpPr>
        <p:spPr/>
        <p:txBody>
          <a:bodyPr/>
          <a:lstStyle/>
          <a:p>
            <a:r>
              <a:rPr lang="en-US" noProof="0" dirty="0"/>
              <a:t>Sedat Çoban, Master Thesis Final Presentation</a:t>
            </a:r>
          </a:p>
        </p:txBody>
      </p:sp>
      <p:pic>
        <p:nvPicPr>
          <p:cNvPr id="8" name="Resim 7" descr="metin, diyagram, çizgi, ekran görüntüsü içeren bir resim&#10;&#10;Yapay zeka tarafından oluşturulmuş içerik yanlış olabilir.">
            <a:extLst>
              <a:ext uri="{FF2B5EF4-FFF2-40B4-BE49-F238E27FC236}">
                <a16:creationId xmlns:a16="http://schemas.microsoft.com/office/drawing/2014/main" id="{2177A027-D4FD-41FD-C753-BDBEFD9213DA}"/>
              </a:ext>
            </a:extLst>
          </p:cNvPr>
          <p:cNvPicPr>
            <a:picLocks noChangeAspect="1"/>
          </p:cNvPicPr>
          <p:nvPr/>
        </p:nvPicPr>
        <p:blipFill>
          <a:blip r:embed="rId2"/>
          <a:stretch>
            <a:fillRect/>
          </a:stretch>
        </p:blipFill>
        <p:spPr>
          <a:xfrm>
            <a:off x="1308921" y="1321355"/>
            <a:ext cx="6526158" cy="3357569"/>
          </a:xfrm>
          <a:prstGeom prst="rect">
            <a:avLst/>
          </a:prstGeom>
        </p:spPr>
      </p:pic>
    </p:spTree>
    <p:extLst>
      <p:ext uri="{BB962C8B-B14F-4D97-AF65-F5344CB8AC3E}">
        <p14:creationId xmlns:p14="http://schemas.microsoft.com/office/powerpoint/2010/main" val="395986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166D8-D7CF-6FB2-67CD-FB1AE308EBBA}"/>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79565E2-8426-D1A3-B4BC-1DBD9603E4CC}"/>
              </a:ext>
            </a:extLst>
          </p:cNvPr>
          <p:cNvSpPr>
            <a:spLocks noGrp="1"/>
          </p:cNvSpPr>
          <p:nvPr>
            <p:ph idx="1"/>
          </p:nvPr>
        </p:nvSpPr>
        <p:spPr>
          <a:xfrm>
            <a:off x="311162" y="1179023"/>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95.13% to 65.36%</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51215156-6100-2B0C-3A26-B7EB50ACF978}"/>
              </a:ext>
            </a:extLst>
          </p:cNvPr>
          <p:cNvSpPr>
            <a:spLocks noGrp="1"/>
          </p:cNvSpPr>
          <p:nvPr>
            <p:ph type="title"/>
          </p:nvPr>
        </p:nvSpPr>
        <p:spPr>
          <a:xfrm>
            <a:off x="224572" y="307320"/>
            <a:ext cx="8508999" cy="791179"/>
          </a:xfrm>
        </p:spPr>
        <p:txBody>
          <a:bodyPr/>
          <a:lstStyle/>
          <a:p>
            <a:pPr algn="ctr"/>
            <a:r>
              <a:rPr lang="en-US" noProof="0" dirty="0"/>
              <a:t>Clipped Clustering Under Random Gaussian Attack </a:t>
            </a:r>
            <a:br>
              <a:rPr lang="en-US" noProof="0" dirty="0"/>
            </a:br>
            <a:r>
              <a:rPr lang="en-US" noProof="0" dirty="0"/>
              <a:t>(MNIST – IID)</a:t>
            </a:r>
          </a:p>
        </p:txBody>
      </p:sp>
      <p:sp>
        <p:nvSpPr>
          <p:cNvPr id="4" name="Slayt Numarası Yer Tutucusu 3">
            <a:extLst>
              <a:ext uri="{FF2B5EF4-FFF2-40B4-BE49-F238E27FC236}">
                <a16:creationId xmlns:a16="http://schemas.microsoft.com/office/drawing/2014/main" id="{2A31F8A9-A826-94FC-3039-D22195FB57A9}"/>
              </a:ext>
            </a:extLst>
          </p:cNvPr>
          <p:cNvSpPr>
            <a:spLocks noGrp="1"/>
          </p:cNvSpPr>
          <p:nvPr>
            <p:ph type="sldNum" sz="quarter" idx="11"/>
          </p:nvPr>
        </p:nvSpPr>
        <p:spPr/>
        <p:txBody>
          <a:bodyPr/>
          <a:lstStyle/>
          <a:p>
            <a:fld id="{CE58CB1E-F828-4F11-99E0-327109AF9DA4}" type="slidenum">
              <a:rPr lang="en-US" noProof="0" smtClean="0"/>
              <a:pPr/>
              <a:t>47</a:t>
            </a:fld>
            <a:endParaRPr lang="en-US" noProof="0" dirty="0"/>
          </a:p>
        </p:txBody>
      </p:sp>
      <p:sp>
        <p:nvSpPr>
          <p:cNvPr id="5" name="Alt Bilgi Yer Tutucusu 4">
            <a:extLst>
              <a:ext uri="{FF2B5EF4-FFF2-40B4-BE49-F238E27FC236}">
                <a16:creationId xmlns:a16="http://schemas.microsoft.com/office/drawing/2014/main" id="{8051C531-DBDE-A68E-E498-61B81857743A}"/>
              </a:ext>
            </a:extLst>
          </p:cNvPr>
          <p:cNvSpPr>
            <a:spLocks noGrp="1"/>
          </p:cNvSpPr>
          <p:nvPr>
            <p:ph type="ftr" sz="quarter" idx="12"/>
          </p:nvPr>
        </p:nvSpPr>
        <p:spPr/>
        <p:txBody>
          <a:bodyPr/>
          <a:lstStyle/>
          <a:p>
            <a:r>
              <a:rPr lang="en-US" noProof="0" dirty="0"/>
              <a:t>Sedat Çoban, Master Thesis Final Presentation</a:t>
            </a:r>
          </a:p>
        </p:txBody>
      </p:sp>
      <p:pic>
        <p:nvPicPr>
          <p:cNvPr id="8" name="Resim 7" descr="metin, çizgi, öykü gelişim çizgisi; kumpas; grafiğini çıkarma, diyagram içeren bir resim&#10;&#10;Yapay zeka tarafından oluşturulmuş içerik yanlış olabilir.">
            <a:extLst>
              <a:ext uri="{FF2B5EF4-FFF2-40B4-BE49-F238E27FC236}">
                <a16:creationId xmlns:a16="http://schemas.microsoft.com/office/drawing/2014/main" id="{EA58688E-B054-FCE5-D225-33A6E9655E48}"/>
              </a:ext>
            </a:extLst>
          </p:cNvPr>
          <p:cNvPicPr>
            <a:picLocks noChangeAspect="1"/>
          </p:cNvPicPr>
          <p:nvPr/>
        </p:nvPicPr>
        <p:blipFill>
          <a:blip r:embed="rId2"/>
          <a:stretch>
            <a:fillRect/>
          </a:stretch>
        </p:blipFill>
        <p:spPr>
          <a:xfrm>
            <a:off x="1246930" y="1627116"/>
            <a:ext cx="6464281" cy="3144785"/>
          </a:xfrm>
          <a:prstGeom prst="rect">
            <a:avLst/>
          </a:prstGeom>
        </p:spPr>
      </p:pic>
    </p:spTree>
    <p:extLst>
      <p:ext uri="{BB962C8B-B14F-4D97-AF65-F5344CB8AC3E}">
        <p14:creationId xmlns:p14="http://schemas.microsoft.com/office/powerpoint/2010/main" val="3545196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2BC34-0371-5C50-F9B8-E61909D61422}"/>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D6E1AC6-9379-2BCA-E391-5EA1D83B5AF0}"/>
              </a:ext>
            </a:extLst>
          </p:cNvPr>
          <p:cNvSpPr>
            <a:spLocks noGrp="1"/>
          </p:cNvSpPr>
          <p:nvPr>
            <p:ph idx="1"/>
          </p:nvPr>
        </p:nvSpPr>
        <p:spPr>
          <a:xfrm>
            <a:off x="311162" y="1179023"/>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 from 90.44% to 56.03%</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3EDFA0BA-07BC-60CC-A7AE-5B8739F75F57}"/>
              </a:ext>
            </a:extLst>
          </p:cNvPr>
          <p:cNvSpPr>
            <a:spLocks noGrp="1"/>
          </p:cNvSpPr>
          <p:nvPr>
            <p:ph type="title"/>
          </p:nvPr>
        </p:nvSpPr>
        <p:spPr>
          <a:xfrm>
            <a:off x="382701" y="327945"/>
            <a:ext cx="8508999" cy="791179"/>
          </a:xfrm>
        </p:spPr>
        <p:txBody>
          <a:bodyPr/>
          <a:lstStyle/>
          <a:p>
            <a:pPr algn="ctr"/>
            <a:r>
              <a:rPr lang="en-US" noProof="0" dirty="0" err="1"/>
              <a:t>CosDefense</a:t>
            </a:r>
            <a:r>
              <a:rPr lang="en-US" noProof="0" dirty="0"/>
              <a:t> Under Random Gaussian Attack </a:t>
            </a:r>
            <a:br>
              <a:rPr lang="en-US" noProof="0" dirty="0"/>
            </a:br>
            <a:r>
              <a:rPr lang="en-US" noProof="0" dirty="0"/>
              <a:t>(MNIST – IID)</a:t>
            </a:r>
          </a:p>
        </p:txBody>
      </p:sp>
      <p:sp>
        <p:nvSpPr>
          <p:cNvPr id="4" name="Slayt Numarası Yer Tutucusu 3">
            <a:extLst>
              <a:ext uri="{FF2B5EF4-FFF2-40B4-BE49-F238E27FC236}">
                <a16:creationId xmlns:a16="http://schemas.microsoft.com/office/drawing/2014/main" id="{80131CE0-EEDF-7396-76ED-8C5F13F6FA60}"/>
              </a:ext>
            </a:extLst>
          </p:cNvPr>
          <p:cNvSpPr>
            <a:spLocks noGrp="1"/>
          </p:cNvSpPr>
          <p:nvPr>
            <p:ph type="sldNum" sz="quarter" idx="11"/>
          </p:nvPr>
        </p:nvSpPr>
        <p:spPr/>
        <p:txBody>
          <a:bodyPr/>
          <a:lstStyle/>
          <a:p>
            <a:fld id="{CE58CB1E-F828-4F11-99E0-327109AF9DA4}" type="slidenum">
              <a:rPr lang="en-US" noProof="0" smtClean="0"/>
              <a:pPr/>
              <a:t>48</a:t>
            </a:fld>
            <a:endParaRPr lang="en-US" noProof="0" dirty="0"/>
          </a:p>
        </p:txBody>
      </p:sp>
      <p:sp>
        <p:nvSpPr>
          <p:cNvPr id="5" name="Alt Bilgi Yer Tutucusu 4">
            <a:extLst>
              <a:ext uri="{FF2B5EF4-FFF2-40B4-BE49-F238E27FC236}">
                <a16:creationId xmlns:a16="http://schemas.microsoft.com/office/drawing/2014/main" id="{69F584CB-651A-5B87-8796-75860AB4EF6F}"/>
              </a:ext>
            </a:extLst>
          </p:cNvPr>
          <p:cNvSpPr>
            <a:spLocks noGrp="1"/>
          </p:cNvSpPr>
          <p:nvPr>
            <p:ph type="ftr" sz="quarter" idx="12"/>
          </p:nvPr>
        </p:nvSpPr>
        <p:spPr/>
        <p:txBody>
          <a:bodyPr/>
          <a:lstStyle/>
          <a:p>
            <a:r>
              <a:rPr lang="en-US" noProof="0" dirty="0"/>
              <a:t>Sedat Çoban, Master Thesis Final Presentation</a:t>
            </a:r>
          </a:p>
        </p:txBody>
      </p:sp>
      <p:pic>
        <p:nvPicPr>
          <p:cNvPr id="8" name="Resim 7"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830A4879-FDE2-624C-ED73-F71536903D2A}"/>
              </a:ext>
            </a:extLst>
          </p:cNvPr>
          <p:cNvPicPr>
            <a:picLocks noChangeAspect="1"/>
          </p:cNvPicPr>
          <p:nvPr/>
        </p:nvPicPr>
        <p:blipFill>
          <a:blip r:embed="rId2"/>
          <a:stretch>
            <a:fillRect/>
          </a:stretch>
        </p:blipFill>
        <p:spPr>
          <a:xfrm>
            <a:off x="1439169" y="1522825"/>
            <a:ext cx="6252983" cy="3041991"/>
          </a:xfrm>
          <a:prstGeom prst="rect">
            <a:avLst/>
          </a:prstGeom>
        </p:spPr>
      </p:pic>
    </p:spTree>
    <p:extLst>
      <p:ext uri="{BB962C8B-B14F-4D97-AF65-F5344CB8AC3E}">
        <p14:creationId xmlns:p14="http://schemas.microsoft.com/office/powerpoint/2010/main" val="486457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56AC-9B67-D30B-EC92-53FB4574B1C1}"/>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5639FB0-E833-D475-32D0-533ED8592AC3}"/>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noProof="0" dirty="0"/>
              <a:t>Test accuracy drops from 98.79% to 67.67%.</a:t>
            </a:r>
          </a:p>
        </p:txBody>
      </p:sp>
      <p:sp>
        <p:nvSpPr>
          <p:cNvPr id="3" name="Başlık 2">
            <a:extLst>
              <a:ext uri="{FF2B5EF4-FFF2-40B4-BE49-F238E27FC236}">
                <a16:creationId xmlns:a16="http://schemas.microsoft.com/office/drawing/2014/main" id="{3679B5B1-B646-E42C-3B53-D0B9419B9116}"/>
              </a:ext>
            </a:extLst>
          </p:cNvPr>
          <p:cNvSpPr>
            <a:spLocks noGrp="1"/>
          </p:cNvSpPr>
          <p:nvPr>
            <p:ph type="title"/>
          </p:nvPr>
        </p:nvSpPr>
        <p:spPr>
          <a:xfrm>
            <a:off x="319090" y="333852"/>
            <a:ext cx="8508999" cy="791179"/>
          </a:xfrm>
        </p:spPr>
        <p:txBody>
          <a:bodyPr/>
          <a:lstStyle/>
          <a:p>
            <a:pPr algn="ctr"/>
            <a:r>
              <a:rPr lang="en-US" dirty="0"/>
              <a:t>Centered Clipping Under No-Attack</a:t>
            </a:r>
            <a:br>
              <a:rPr lang="en-US" dirty="0"/>
            </a:br>
            <a:r>
              <a:rPr lang="en-US" dirty="0"/>
              <a:t>(MNIST – Non-IID)</a:t>
            </a:r>
            <a:endParaRPr lang="en-US" noProof="0" dirty="0"/>
          </a:p>
        </p:txBody>
      </p:sp>
      <p:sp>
        <p:nvSpPr>
          <p:cNvPr id="4" name="Slayt Numarası Yer Tutucusu 3">
            <a:extLst>
              <a:ext uri="{FF2B5EF4-FFF2-40B4-BE49-F238E27FC236}">
                <a16:creationId xmlns:a16="http://schemas.microsoft.com/office/drawing/2014/main" id="{F1C02062-04E1-F55E-CEA9-BA4A5513995D}"/>
              </a:ext>
            </a:extLst>
          </p:cNvPr>
          <p:cNvSpPr>
            <a:spLocks noGrp="1"/>
          </p:cNvSpPr>
          <p:nvPr>
            <p:ph type="sldNum" sz="quarter" idx="11"/>
          </p:nvPr>
        </p:nvSpPr>
        <p:spPr/>
        <p:txBody>
          <a:bodyPr/>
          <a:lstStyle/>
          <a:p>
            <a:fld id="{CE58CB1E-F828-4F11-99E0-327109AF9DA4}" type="slidenum">
              <a:rPr lang="en-US" noProof="0" smtClean="0"/>
              <a:pPr/>
              <a:t>49</a:t>
            </a:fld>
            <a:endParaRPr lang="en-US" noProof="0" dirty="0"/>
          </a:p>
        </p:txBody>
      </p:sp>
      <p:sp>
        <p:nvSpPr>
          <p:cNvPr id="5" name="Alt Bilgi Yer Tutucusu 4">
            <a:extLst>
              <a:ext uri="{FF2B5EF4-FFF2-40B4-BE49-F238E27FC236}">
                <a16:creationId xmlns:a16="http://schemas.microsoft.com/office/drawing/2014/main" id="{C44A2A09-8820-1FEC-5802-62A6E6F40667}"/>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metin, diyagram içeren bir resim&#10;&#10;Yapay zeka tarafından oluşturulmuş içerik yanlış olabilir.">
            <a:extLst>
              <a:ext uri="{FF2B5EF4-FFF2-40B4-BE49-F238E27FC236}">
                <a16:creationId xmlns:a16="http://schemas.microsoft.com/office/drawing/2014/main" id="{F1C5277A-14CC-F735-FE54-E9A14A2F3601}"/>
              </a:ext>
            </a:extLst>
          </p:cNvPr>
          <p:cNvPicPr>
            <a:picLocks noChangeAspect="1"/>
          </p:cNvPicPr>
          <p:nvPr/>
        </p:nvPicPr>
        <p:blipFill>
          <a:blip r:embed="rId2"/>
          <a:stretch>
            <a:fillRect/>
          </a:stretch>
        </p:blipFill>
        <p:spPr>
          <a:xfrm>
            <a:off x="1285130" y="1720504"/>
            <a:ext cx="6573739" cy="2817316"/>
          </a:xfrm>
          <a:prstGeom prst="rect">
            <a:avLst/>
          </a:prstGeom>
        </p:spPr>
      </p:pic>
    </p:spTree>
    <p:extLst>
      <p:ext uri="{BB962C8B-B14F-4D97-AF65-F5344CB8AC3E}">
        <p14:creationId xmlns:p14="http://schemas.microsoft.com/office/powerpoint/2010/main" val="181747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A6E8AA2-B87F-2D4A-C4EC-D92319608F6F}"/>
              </a:ext>
            </a:extLst>
          </p:cNvPr>
          <p:cNvSpPr>
            <a:spLocks noGrp="1"/>
          </p:cNvSpPr>
          <p:nvPr>
            <p:ph idx="1"/>
          </p:nvPr>
        </p:nvSpPr>
        <p:spPr>
          <a:xfrm>
            <a:off x="311162" y="1246172"/>
            <a:ext cx="8508999" cy="3095625"/>
          </a:xfrm>
        </p:spPr>
        <p:txBody>
          <a:bodyPr/>
          <a:lstStyle/>
          <a:p>
            <a:pPr marL="285750" indent="-285750">
              <a:buFont typeface="Arial" panose="020B0604020202020204" pitchFamily="34" charset="0"/>
              <a:buChar char="•"/>
            </a:pPr>
            <a:r>
              <a:rPr lang="en-US" noProof="0" dirty="0"/>
              <a:t>Benign clients follow the training protocol honestly.</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Malicious clients disrupt the global model through model poisoning or data poisoning.</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Model poisoning is manipulating the local updates sent to the server.</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Data poisoning is using misleading or corrupted local data.</a:t>
            </a:r>
          </a:p>
        </p:txBody>
      </p:sp>
      <p:sp>
        <p:nvSpPr>
          <p:cNvPr id="3" name="Başlık 2">
            <a:extLst>
              <a:ext uri="{FF2B5EF4-FFF2-40B4-BE49-F238E27FC236}">
                <a16:creationId xmlns:a16="http://schemas.microsoft.com/office/drawing/2014/main" id="{D99D14D9-FD7F-3EBB-9CB9-C65C2887B1D8}"/>
              </a:ext>
            </a:extLst>
          </p:cNvPr>
          <p:cNvSpPr>
            <a:spLocks noGrp="1"/>
          </p:cNvSpPr>
          <p:nvPr>
            <p:ph type="title"/>
          </p:nvPr>
        </p:nvSpPr>
        <p:spPr>
          <a:xfrm>
            <a:off x="319090" y="352240"/>
            <a:ext cx="8508999" cy="380745"/>
          </a:xfrm>
        </p:spPr>
        <p:txBody>
          <a:bodyPr/>
          <a:lstStyle/>
          <a:p>
            <a:pPr algn="ctr"/>
            <a:r>
              <a:rPr lang="en-US" noProof="0" dirty="0"/>
              <a:t>Adversaries Attacks</a:t>
            </a:r>
          </a:p>
        </p:txBody>
      </p:sp>
      <p:sp>
        <p:nvSpPr>
          <p:cNvPr id="4" name="Slayt Numarası Yer Tutucusu 3">
            <a:extLst>
              <a:ext uri="{FF2B5EF4-FFF2-40B4-BE49-F238E27FC236}">
                <a16:creationId xmlns:a16="http://schemas.microsoft.com/office/drawing/2014/main" id="{036447D5-CC3A-C316-1EFB-C19C91C35FC5}"/>
              </a:ext>
            </a:extLst>
          </p:cNvPr>
          <p:cNvSpPr>
            <a:spLocks noGrp="1"/>
          </p:cNvSpPr>
          <p:nvPr>
            <p:ph type="sldNum" sz="quarter" idx="11"/>
          </p:nvPr>
        </p:nvSpPr>
        <p:spPr/>
        <p:txBody>
          <a:bodyPr/>
          <a:lstStyle/>
          <a:p>
            <a:fld id="{CE58CB1E-F828-4F11-99E0-327109AF9DA4}" type="slidenum">
              <a:rPr lang="en-US" noProof="0" smtClean="0"/>
              <a:pPr/>
              <a:t>5</a:t>
            </a:fld>
            <a:endParaRPr lang="en-US" noProof="0" dirty="0"/>
          </a:p>
        </p:txBody>
      </p:sp>
      <p:sp>
        <p:nvSpPr>
          <p:cNvPr id="5" name="Alt Bilgi Yer Tutucusu 4">
            <a:extLst>
              <a:ext uri="{FF2B5EF4-FFF2-40B4-BE49-F238E27FC236}">
                <a16:creationId xmlns:a16="http://schemas.microsoft.com/office/drawing/2014/main" id="{05847BCE-3B66-4885-1AAE-6560D22E4F14}"/>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spTree>
    <p:extLst>
      <p:ext uri="{BB962C8B-B14F-4D97-AF65-F5344CB8AC3E}">
        <p14:creationId xmlns:p14="http://schemas.microsoft.com/office/powerpoint/2010/main" val="356184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E724D-D1D4-CE9C-A73C-E919F8E3D2FF}"/>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ED52AE5-F4C2-D585-C23C-3723491659F9}"/>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noProof="0" dirty="0"/>
              <a:t>Test accuracy drops from 98.72% to 58.30%.</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89B5B0AD-37C1-7A94-910D-EAECE6BAA11C}"/>
              </a:ext>
            </a:extLst>
          </p:cNvPr>
          <p:cNvSpPr>
            <a:spLocks noGrp="1"/>
          </p:cNvSpPr>
          <p:nvPr>
            <p:ph type="title"/>
          </p:nvPr>
        </p:nvSpPr>
        <p:spPr>
          <a:xfrm>
            <a:off x="319090" y="333852"/>
            <a:ext cx="8508999" cy="791179"/>
          </a:xfrm>
        </p:spPr>
        <p:txBody>
          <a:bodyPr/>
          <a:lstStyle/>
          <a:p>
            <a:pPr algn="ctr"/>
            <a:r>
              <a:rPr lang="en-US" dirty="0"/>
              <a:t>Centered Clipping Under Random Gaussian Attack</a:t>
            </a:r>
            <a:br>
              <a:rPr lang="en-US" dirty="0"/>
            </a:br>
            <a:r>
              <a:rPr lang="en-US" dirty="0"/>
              <a:t>(MNIST – Non-IID)</a:t>
            </a:r>
            <a:endParaRPr lang="en-US" noProof="0" dirty="0"/>
          </a:p>
        </p:txBody>
      </p:sp>
      <p:sp>
        <p:nvSpPr>
          <p:cNvPr id="4" name="Slayt Numarası Yer Tutucusu 3">
            <a:extLst>
              <a:ext uri="{FF2B5EF4-FFF2-40B4-BE49-F238E27FC236}">
                <a16:creationId xmlns:a16="http://schemas.microsoft.com/office/drawing/2014/main" id="{B79EEBF5-7B65-9A5B-9913-F50FD0F87DE6}"/>
              </a:ext>
            </a:extLst>
          </p:cNvPr>
          <p:cNvSpPr>
            <a:spLocks noGrp="1"/>
          </p:cNvSpPr>
          <p:nvPr>
            <p:ph type="sldNum" sz="quarter" idx="11"/>
          </p:nvPr>
        </p:nvSpPr>
        <p:spPr/>
        <p:txBody>
          <a:bodyPr/>
          <a:lstStyle/>
          <a:p>
            <a:fld id="{CE58CB1E-F828-4F11-99E0-327109AF9DA4}" type="slidenum">
              <a:rPr lang="en-US" noProof="0" smtClean="0"/>
              <a:pPr/>
              <a:t>50</a:t>
            </a:fld>
            <a:endParaRPr lang="en-US" noProof="0" dirty="0"/>
          </a:p>
        </p:txBody>
      </p:sp>
      <p:sp>
        <p:nvSpPr>
          <p:cNvPr id="5" name="Alt Bilgi Yer Tutucusu 4">
            <a:extLst>
              <a:ext uri="{FF2B5EF4-FFF2-40B4-BE49-F238E27FC236}">
                <a16:creationId xmlns:a16="http://schemas.microsoft.com/office/drawing/2014/main" id="{F6C6AFC0-77CF-59A3-443F-66872B6252E1}"/>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ekran görüntüsü, metin içeren bir resim&#10;&#10;Yapay zeka tarafından oluşturulmuş içerik yanlış olabilir.">
            <a:extLst>
              <a:ext uri="{FF2B5EF4-FFF2-40B4-BE49-F238E27FC236}">
                <a16:creationId xmlns:a16="http://schemas.microsoft.com/office/drawing/2014/main" id="{6D432896-3E3F-3D83-E1D9-245083ADD8E4}"/>
              </a:ext>
            </a:extLst>
          </p:cNvPr>
          <p:cNvPicPr>
            <a:picLocks noChangeAspect="1"/>
          </p:cNvPicPr>
          <p:nvPr/>
        </p:nvPicPr>
        <p:blipFill>
          <a:blip r:embed="rId2"/>
          <a:stretch>
            <a:fillRect/>
          </a:stretch>
        </p:blipFill>
        <p:spPr>
          <a:xfrm>
            <a:off x="685800" y="1635355"/>
            <a:ext cx="7772400" cy="3061048"/>
          </a:xfrm>
          <a:prstGeom prst="rect">
            <a:avLst/>
          </a:prstGeom>
        </p:spPr>
      </p:pic>
    </p:spTree>
    <p:extLst>
      <p:ext uri="{BB962C8B-B14F-4D97-AF65-F5344CB8AC3E}">
        <p14:creationId xmlns:p14="http://schemas.microsoft.com/office/powerpoint/2010/main" val="2717502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9F15-4BCC-F33E-5731-04D4DDED2BE2}"/>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615984-81C5-DEFC-D80B-FA9C99EAF29D}"/>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noProof="0" dirty="0"/>
              <a:t>Test accuracy drops from 98.11% to 21.52%.</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81E1AE81-1DAD-E4BC-7EC7-AFC05A8306C4}"/>
              </a:ext>
            </a:extLst>
          </p:cNvPr>
          <p:cNvSpPr>
            <a:spLocks noGrp="1"/>
          </p:cNvSpPr>
          <p:nvPr>
            <p:ph type="title"/>
          </p:nvPr>
        </p:nvSpPr>
        <p:spPr>
          <a:xfrm>
            <a:off x="319090" y="333852"/>
            <a:ext cx="8508999" cy="791179"/>
          </a:xfrm>
        </p:spPr>
        <p:txBody>
          <a:bodyPr/>
          <a:lstStyle/>
          <a:p>
            <a:pPr algn="ctr"/>
            <a:r>
              <a:rPr lang="en-US" dirty="0"/>
              <a:t>Centered Clipping Under IPM Attack</a:t>
            </a:r>
            <a:br>
              <a:rPr lang="en-US" dirty="0"/>
            </a:br>
            <a:r>
              <a:rPr lang="en-US" dirty="0"/>
              <a:t>(MNIST – Non-IID)</a:t>
            </a:r>
            <a:endParaRPr lang="en-US" noProof="0" dirty="0"/>
          </a:p>
        </p:txBody>
      </p:sp>
      <p:sp>
        <p:nvSpPr>
          <p:cNvPr id="4" name="Slayt Numarası Yer Tutucusu 3">
            <a:extLst>
              <a:ext uri="{FF2B5EF4-FFF2-40B4-BE49-F238E27FC236}">
                <a16:creationId xmlns:a16="http://schemas.microsoft.com/office/drawing/2014/main" id="{F61FFA77-CB30-9A16-E76F-7D832193D072}"/>
              </a:ext>
            </a:extLst>
          </p:cNvPr>
          <p:cNvSpPr>
            <a:spLocks noGrp="1"/>
          </p:cNvSpPr>
          <p:nvPr>
            <p:ph type="sldNum" sz="quarter" idx="11"/>
          </p:nvPr>
        </p:nvSpPr>
        <p:spPr/>
        <p:txBody>
          <a:bodyPr/>
          <a:lstStyle/>
          <a:p>
            <a:fld id="{CE58CB1E-F828-4F11-99E0-327109AF9DA4}" type="slidenum">
              <a:rPr lang="en-US" noProof="0" smtClean="0"/>
              <a:pPr/>
              <a:t>51</a:t>
            </a:fld>
            <a:endParaRPr lang="en-US" noProof="0" dirty="0"/>
          </a:p>
        </p:txBody>
      </p:sp>
      <p:sp>
        <p:nvSpPr>
          <p:cNvPr id="5" name="Alt Bilgi Yer Tutucusu 4">
            <a:extLst>
              <a:ext uri="{FF2B5EF4-FFF2-40B4-BE49-F238E27FC236}">
                <a16:creationId xmlns:a16="http://schemas.microsoft.com/office/drawing/2014/main" id="{F4B3DDBC-058B-E797-789F-1F5C6B40AAD6}"/>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diyagram, ekran görüntüsü içeren bir resim&#10;&#10;Yapay zeka tarafından oluşturulmuş içerik yanlış olabilir.">
            <a:extLst>
              <a:ext uri="{FF2B5EF4-FFF2-40B4-BE49-F238E27FC236}">
                <a16:creationId xmlns:a16="http://schemas.microsoft.com/office/drawing/2014/main" id="{7B8331E2-7284-7C38-7EB2-9A701731D5FE}"/>
              </a:ext>
            </a:extLst>
          </p:cNvPr>
          <p:cNvPicPr>
            <a:picLocks noChangeAspect="1"/>
          </p:cNvPicPr>
          <p:nvPr/>
        </p:nvPicPr>
        <p:blipFill>
          <a:blip r:embed="rId2"/>
          <a:stretch>
            <a:fillRect/>
          </a:stretch>
        </p:blipFill>
        <p:spPr>
          <a:xfrm>
            <a:off x="1277679" y="1872699"/>
            <a:ext cx="6588641" cy="2823703"/>
          </a:xfrm>
          <a:prstGeom prst="rect">
            <a:avLst/>
          </a:prstGeom>
        </p:spPr>
      </p:pic>
    </p:spTree>
    <p:extLst>
      <p:ext uri="{BB962C8B-B14F-4D97-AF65-F5344CB8AC3E}">
        <p14:creationId xmlns:p14="http://schemas.microsoft.com/office/powerpoint/2010/main" val="683475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8F227-0378-2FE8-37E0-DF9656462F73}"/>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974284D-FF46-4A5D-39E2-FFE980E3577C}"/>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noProof="0" dirty="0"/>
              <a:t>Test accuracy drops from 98.65% to 52.00%.</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FF5EB0D2-280C-CCF1-6E9F-074CEB74B4ED}"/>
              </a:ext>
            </a:extLst>
          </p:cNvPr>
          <p:cNvSpPr>
            <a:spLocks noGrp="1"/>
          </p:cNvSpPr>
          <p:nvPr>
            <p:ph type="title"/>
          </p:nvPr>
        </p:nvSpPr>
        <p:spPr>
          <a:xfrm>
            <a:off x="319090" y="333852"/>
            <a:ext cx="8508999" cy="791179"/>
          </a:xfrm>
        </p:spPr>
        <p:txBody>
          <a:bodyPr/>
          <a:lstStyle/>
          <a:p>
            <a:pPr algn="ctr"/>
            <a:r>
              <a:rPr lang="en-US" dirty="0"/>
              <a:t>Centered Clipping Under Label Flipping Attack</a:t>
            </a:r>
            <a:br>
              <a:rPr lang="en-US" dirty="0"/>
            </a:br>
            <a:r>
              <a:rPr lang="en-US" dirty="0"/>
              <a:t>(MNIST – Non-IID)</a:t>
            </a:r>
            <a:endParaRPr lang="en-US" noProof="0" dirty="0"/>
          </a:p>
        </p:txBody>
      </p:sp>
      <p:sp>
        <p:nvSpPr>
          <p:cNvPr id="4" name="Slayt Numarası Yer Tutucusu 3">
            <a:extLst>
              <a:ext uri="{FF2B5EF4-FFF2-40B4-BE49-F238E27FC236}">
                <a16:creationId xmlns:a16="http://schemas.microsoft.com/office/drawing/2014/main" id="{60F1ED3B-16C8-1672-FDE5-35BC209A99F7}"/>
              </a:ext>
            </a:extLst>
          </p:cNvPr>
          <p:cNvSpPr>
            <a:spLocks noGrp="1"/>
          </p:cNvSpPr>
          <p:nvPr>
            <p:ph type="sldNum" sz="quarter" idx="11"/>
          </p:nvPr>
        </p:nvSpPr>
        <p:spPr/>
        <p:txBody>
          <a:bodyPr/>
          <a:lstStyle/>
          <a:p>
            <a:fld id="{CE58CB1E-F828-4F11-99E0-327109AF9DA4}" type="slidenum">
              <a:rPr lang="en-US" noProof="0" smtClean="0"/>
              <a:pPr/>
              <a:t>52</a:t>
            </a:fld>
            <a:endParaRPr lang="en-US" noProof="0" dirty="0"/>
          </a:p>
        </p:txBody>
      </p:sp>
      <p:sp>
        <p:nvSpPr>
          <p:cNvPr id="5" name="Alt Bilgi Yer Tutucusu 4">
            <a:extLst>
              <a:ext uri="{FF2B5EF4-FFF2-40B4-BE49-F238E27FC236}">
                <a16:creationId xmlns:a16="http://schemas.microsoft.com/office/drawing/2014/main" id="{5181F358-D7CD-4E0D-223D-71325843CA8F}"/>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öykü gelişim çizgisi; kumpas; grafiğini çıkarma, metin, diyagram içeren bir resim&#10;&#10;Yapay zeka tarafından oluşturulmuş içerik yanlış olabilir.">
            <a:extLst>
              <a:ext uri="{FF2B5EF4-FFF2-40B4-BE49-F238E27FC236}">
                <a16:creationId xmlns:a16="http://schemas.microsoft.com/office/drawing/2014/main" id="{35BA0527-E683-51C6-FF67-04E6EC50F7DA}"/>
              </a:ext>
            </a:extLst>
          </p:cNvPr>
          <p:cNvPicPr>
            <a:picLocks noChangeAspect="1"/>
          </p:cNvPicPr>
          <p:nvPr/>
        </p:nvPicPr>
        <p:blipFill>
          <a:blip r:embed="rId2"/>
          <a:stretch>
            <a:fillRect/>
          </a:stretch>
        </p:blipFill>
        <p:spPr>
          <a:xfrm>
            <a:off x="1413244" y="1830315"/>
            <a:ext cx="6317512" cy="2707505"/>
          </a:xfrm>
          <a:prstGeom prst="rect">
            <a:avLst/>
          </a:prstGeom>
        </p:spPr>
      </p:pic>
    </p:spTree>
    <p:extLst>
      <p:ext uri="{BB962C8B-B14F-4D97-AF65-F5344CB8AC3E}">
        <p14:creationId xmlns:p14="http://schemas.microsoft.com/office/powerpoint/2010/main" val="4157051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301B-52FB-4BC1-E5FD-4552E0F1103A}"/>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CD23E25-D2BB-DABC-7275-DCB40E59C1F1}"/>
              </a:ext>
            </a:extLst>
          </p:cNvPr>
          <p:cNvSpPr>
            <a:spLocks noGrp="1"/>
          </p:cNvSpPr>
          <p:nvPr>
            <p:ph idx="1"/>
          </p:nvPr>
        </p:nvSpPr>
        <p:spPr>
          <a:xfrm>
            <a:off x="318009" y="1119124"/>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93.85% to 61.05%</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4A9E48F4-2A8B-4E46-C17A-823F5B883518}"/>
              </a:ext>
            </a:extLst>
          </p:cNvPr>
          <p:cNvSpPr>
            <a:spLocks noGrp="1"/>
          </p:cNvSpPr>
          <p:nvPr>
            <p:ph type="title"/>
          </p:nvPr>
        </p:nvSpPr>
        <p:spPr>
          <a:xfrm>
            <a:off x="382701" y="327945"/>
            <a:ext cx="8508999" cy="791179"/>
          </a:xfrm>
        </p:spPr>
        <p:txBody>
          <a:bodyPr/>
          <a:lstStyle/>
          <a:p>
            <a:pPr algn="ctr"/>
            <a:r>
              <a:rPr lang="en-US" noProof="0" dirty="0"/>
              <a:t>Clipped Clustering Under Random Gaussian Attack </a:t>
            </a:r>
            <a:br>
              <a:rPr lang="en-US" noProof="0" dirty="0"/>
            </a:br>
            <a:r>
              <a:rPr lang="en-US" noProof="0" dirty="0"/>
              <a:t>(MNIST – Non-IID)</a:t>
            </a:r>
          </a:p>
        </p:txBody>
      </p:sp>
      <p:sp>
        <p:nvSpPr>
          <p:cNvPr id="4" name="Slayt Numarası Yer Tutucusu 3">
            <a:extLst>
              <a:ext uri="{FF2B5EF4-FFF2-40B4-BE49-F238E27FC236}">
                <a16:creationId xmlns:a16="http://schemas.microsoft.com/office/drawing/2014/main" id="{6236E930-E22C-991F-57CD-F682718BB9C0}"/>
              </a:ext>
            </a:extLst>
          </p:cNvPr>
          <p:cNvSpPr>
            <a:spLocks noGrp="1"/>
          </p:cNvSpPr>
          <p:nvPr>
            <p:ph type="sldNum" sz="quarter" idx="11"/>
          </p:nvPr>
        </p:nvSpPr>
        <p:spPr/>
        <p:txBody>
          <a:bodyPr/>
          <a:lstStyle/>
          <a:p>
            <a:fld id="{CE58CB1E-F828-4F11-99E0-327109AF9DA4}" type="slidenum">
              <a:rPr lang="en-US" noProof="0" smtClean="0"/>
              <a:pPr/>
              <a:t>53</a:t>
            </a:fld>
            <a:endParaRPr lang="en-US" noProof="0" dirty="0"/>
          </a:p>
        </p:txBody>
      </p:sp>
      <p:sp>
        <p:nvSpPr>
          <p:cNvPr id="5" name="Alt Bilgi Yer Tutucusu 4">
            <a:extLst>
              <a:ext uri="{FF2B5EF4-FFF2-40B4-BE49-F238E27FC236}">
                <a16:creationId xmlns:a16="http://schemas.microsoft.com/office/drawing/2014/main" id="{51CFF9E4-7C4E-4AE5-C83E-3D4B4D01CF0F}"/>
              </a:ext>
            </a:extLst>
          </p:cNvPr>
          <p:cNvSpPr>
            <a:spLocks noGrp="1"/>
          </p:cNvSpPr>
          <p:nvPr>
            <p:ph type="ftr" sz="quarter" idx="12"/>
          </p:nvPr>
        </p:nvSpPr>
        <p:spPr/>
        <p:txBody>
          <a:bodyPr/>
          <a:lstStyle/>
          <a:p>
            <a:r>
              <a:rPr lang="en-US" noProof="0" dirty="0"/>
              <a:t>Sedat Çoban, Master Thesis Final Presentation</a:t>
            </a:r>
          </a:p>
        </p:txBody>
      </p:sp>
      <p:pic>
        <p:nvPicPr>
          <p:cNvPr id="8" name="Resim 7" descr="metin, çizgi, öykü gelişim çizgisi; kumpas; grafiğini çıkarma, diyagram içeren bir resim&#10;&#10;Yapay zeka tarafından oluşturulmuş içerik yanlış olabilir.">
            <a:extLst>
              <a:ext uri="{FF2B5EF4-FFF2-40B4-BE49-F238E27FC236}">
                <a16:creationId xmlns:a16="http://schemas.microsoft.com/office/drawing/2014/main" id="{2EF3D851-A1DB-37E7-7F7B-9649BEBC0BB7}"/>
              </a:ext>
            </a:extLst>
          </p:cNvPr>
          <p:cNvPicPr>
            <a:picLocks noChangeAspect="1"/>
          </p:cNvPicPr>
          <p:nvPr/>
        </p:nvPicPr>
        <p:blipFill>
          <a:blip r:embed="rId2"/>
          <a:stretch>
            <a:fillRect/>
          </a:stretch>
        </p:blipFill>
        <p:spPr>
          <a:xfrm>
            <a:off x="1510823" y="1759360"/>
            <a:ext cx="6122354" cy="2978442"/>
          </a:xfrm>
          <a:prstGeom prst="rect">
            <a:avLst/>
          </a:prstGeom>
        </p:spPr>
      </p:pic>
    </p:spTree>
    <p:extLst>
      <p:ext uri="{BB962C8B-B14F-4D97-AF65-F5344CB8AC3E}">
        <p14:creationId xmlns:p14="http://schemas.microsoft.com/office/powerpoint/2010/main" val="255450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10D48-5BE0-7C38-5898-25B48EEF737B}"/>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6AB1C42-C0D0-27FA-A901-ABE011EA0FA9}"/>
              </a:ext>
            </a:extLst>
          </p:cNvPr>
          <p:cNvSpPr>
            <a:spLocks noGrp="1"/>
          </p:cNvSpPr>
          <p:nvPr>
            <p:ph idx="1"/>
          </p:nvPr>
        </p:nvSpPr>
        <p:spPr>
          <a:xfrm>
            <a:off x="318009" y="883390"/>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74.81% to 14.43%.</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5CC4A714-01C8-D4E1-68F9-F5EB2BD6138D}"/>
              </a:ext>
            </a:extLst>
          </p:cNvPr>
          <p:cNvSpPr>
            <a:spLocks noGrp="1"/>
          </p:cNvSpPr>
          <p:nvPr>
            <p:ph type="title"/>
          </p:nvPr>
        </p:nvSpPr>
        <p:spPr>
          <a:xfrm>
            <a:off x="382701" y="327945"/>
            <a:ext cx="8508999" cy="380745"/>
          </a:xfrm>
        </p:spPr>
        <p:txBody>
          <a:bodyPr/>
          <a:lstStyle/>
          <a:p>
            <a:pPr algn="ctr"/>
            <a:r>
              <a:rPr lang="en-US" noProof="0" dirty="0" err="1"/>
              <a:t>MKrum</a:t>
            </a:r>
            <a:r>
              <a:rPr lang="en-US" noProof="0" dirty="0"/>
              <a:t> Under IPM Attack (CIFAR-10 – IID)</a:t>
            </a:r>
          </a:p>
        </p:txBody>
      </p:sp>
      <p:sp>
        <p:nvSpPr>
          <p:cNvPr id="4" name="Slayt Numarası Yer Tutucusu 3">
            <a:extLst>
              <a:ext uri="{FF2B5EF4-FFF2-40B4-BE49-F238E27FC236}">
                <a16:creationId xmlns:a16="http://schemas.microsoft.com/office/drawing/2014/main" id="{1902CEBC-EE03-85B1-E140-EE5B0C6C529D}"/>
              </a:ext>
            </a:extLst>
          </p:cNvPr>
          <p:cNvSpPr>
            <a:spLocks noGrp="1"/>
          </p:cNvSpPr>
          <p:nvPr>
            <p:ph type="sldNum" sz="quarter" idx="11"/>
          </p:nvPr>
        </p:nvSpPr>
        <p:spPr/>
        <p:txBody>
          <a:bodyPr/>
          <a:lstStyle/>
          <a:p>
            <a:fld id="{CE58CB1E-F828-4F11-99E0-327109AF9DA4}" type="slidenum">
              <a:rPr lang="en-US" noProof="0" smtClean="0"/>
              <a:pPr/>
              <a:t>54</a:t>
            </a:fld>
            <a:endParaRPr lang="en-US" noProof="0" dirty="0"/>
          </a:p>
        </p:txBody>
      </p:sp>
      <p:sp>
        <p:nvSpPr>
          <p:cNvPr id="5" name="Alt Bilgi Yer Tutucusu 4">
            <a:extLst>
              <a:ext uri="{FF2B5EF4-FFF2-40B4-BE49-F238E27FC236}">
                <a16:creationId xmlns:a16="http://schemas.microsoft.com/office/drawing/2014/main" id="{2D0123B7-9D41-9856-3ECE-0ABDE45D81DE}"/>
              </a:ext>
            </a:extLst>
          </p:cNvPr>
          <p:cNvSpPr>
            <a:spLocks noGrp="1"/>
          </p:cNvSpPr>
          <p:nvPr>
            <p:ph type="ftr" sz="quarter" idx="12"/>
          </p:nvPr>
        </p:nvSpPr>
        <p:spPr/>
        <p:txBody>
          <a:bodyPr/>
          <a:lstStyle/>
          <a:p>
            <a:r>
              <a:rPr lang="en-US" noProof="0" dirty="0"/>
              <a:t>Sedat Çoban, Master Thesis Final Presentation</a:t>
            </a:r>
          </a:p>
        </p:txBody>
      </p:sp>
      <p:pic>
        <p:nvPicPr>
          <p:cNvPr id="10" name="Resim 9" descr="metin, çizgi, diyagram, sayı, numara içeren bir resim&#10;&#10;Yapay zeka tarafından oluşturulmuş içerik yanlış olabilir.">
            <a:extLst>
              <a:ext uri="{FF2B5EF4-FFF2-40B4-BE49-F238E27FC236}">
                <a16:creationId xmlns:a16="http://schemas.microsoft.com/office/drawing/2014/main" id="{FF3BC918-6A14-EA57-35E2-4755CC01C3BD}"/>
              </a:ext>
            </a:extLst>
          </p:cNvPr>
          <p:cNvPicPr>
            <a:picLocks noChangeAspect="1"/>
          </p:cNvPicPr>
          <p:nvPr/>
        </p:nvPicPr>
        <p:blipFill>
          <a:blip r:embed="rId2"/>
          <a:stretch>
            <a:fillRect/>
          </a:stretch>
        </p:blipFill>
        <p:spPr>
          <a:xfrm>
            <a:off x="1006898" y="1346043"/>
            <a:ext cx="7130203" cy="3338090"/>
          </a:xfrm>
          <a:prstGeom prst="rect">
            <a:avLst/>
          </a:prstGeom>
        </p:spPr>
      </p:pic>
    </p:spTree>
    <p:extLst>
      <p:ext uri="{BB962C8B-B14F-4D97-AF65-F5344CB8AC3E}">
        <p14:creationId xmlns:p14="http://schemas.microsoft.com/office/powerpoint/2010/main" val="2376204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56033-24B7-9D9D-0F01-36A21D90EF5B}"/>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A4756ED-B730-5D4B-DB87-65C92EBC88AF}"/>
              </a:ext>
            </a:extLst>
          </p:cNvPr>
          <p:cNvSpPr>
            <a:spLocks noGrp="1"/>
          </p:cNvSpPr>
          <p:nvPr>
            <p:ph idx="1"/>
          </p:nvPr>
        </p:nvSpPr>
        <p:spPr>
          <a:xfrm>
            <a:off x="318009" y="1119124"/>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76.32% to 31.81%.</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F41A61EF-4955-4D02-5A6D-3BF5A5D1D043}"/>
              </a:ext>
            </a:extLst>
          </p:cNvPr>
          <p:cNvSpPr>
            <a:spLocks noGrp="1"/>
          </p:cNvSpPr>
          <p:nvPr>
            <p:ph type="title"/>
          </p:nvPr>
        </p:nvSpPr>
        <p:spPr>
          <a:xfrm>
            <a:off x="382701" y="327945"/>
            <a:ext cx="8508999" cy="791179"/>
          </a:xfrm>
        </p:spPr>
        <p:txBody>
          <a:bodyPr/>
          <a:lstStyle/>
          <a:p>
            <a:pPr algn="ctr"/>
            <a:r>
              <a:rPr lang="en-US" noProof="0" dirty="0" err="1"/>
              <a:t>MKrum</a:t>
            </a:r>
            <a:r>
              <a:rPr lang="en-US" noProof="0" dirty="0"/>
              <a:t> Under Label Flipping Attack </a:t>
            </a:r>
            <a:br>
              <a:rPr lang="en-US" noProof="0" dirty="0"/>
            </a:br>
            <a:r>
              <a:rPr lang="en-US" noProof="0" dirty="0"/>
              <a:t>(CIFAR-10 – IID)</a:t>
            </a:r>
          </a:p>
        </p:txBody>
      </p:sp>
      <p:sp>
        <p:nvSpPr>
          <p:cNvPr id="4" name="Slayt Numarası Yer Tutucusu 3">
            <a:extLst>
              <a:ext uri="{FF2B5EF4-FFF2-40B4-BE49-F238E27FC236}">
                <a16:creationId xmlns:a16="http://schemas.microsoft.com/office/drawing/2014/main" id="{E7AF0908-E918-382C-4A72-3E2CAC71129E}"/>
              </a:ext>
            </a:extLst>
          </p:cNvPr>
          <p:cNvSpPr>
            <a:spLocks noGrp="1"/>
          </p:cNvSpPr>
          <p:nvPr>
            <p:ph type="sldNum" sz="quarter" idx="11"/>
          </p:nvPr>
        </p:nvSpPr>
        <p:spPr/>
        <p:txBody>
          <a:bodyPr/>
          <a:lstStyle/>
          <a:p>
            <a:fld id="{CE58CB1E-F828-4F11-99E0-327109AF9DA4}" type="slidenum">
              <a:rPr lang="en-US" noProof="0" smtClean="0"/>
              <a:pPr/>
              <a:t>55</a:t>
            </a:fld>
            <a:endParaRPr lang="en-US" noProof="0" dirty="0"/>
          </a:p>
        </p:txBody>
      </p:sp>
      <p:sp>
        <p:nvSpPr>
          <p:cNvPr id="5" name="Alt Bilgi Yer Tutucusu 4">
            <a:extLst>
              <a:ext uri="{FF2B5EF4-FFF2-40B4-BE49-F238E27FC236}">
                <a16:creationId xmlns:a16="http://schemas.microsoft.com/office/drawing/2014/main" id="{9ED4EF62-C14D-F9E8-657E-577605AFA528}"/>
              </a:ext>
            </a:extLst>
          </p:cNvPr>
          <p:cNvSpPr>
            <a:spLocks noGrp="1"/>
          </p:cNvSpPr>
          <p:nvPr>
            <p:ph type="ftr" sz="quarter" idx="12"/>
          </p:nvPr>
        </p:nvSpPr>
        <p:spPr/>
        <p:txBody>
          <a:bodyPr/>
          <a:lstStyle/>
          <a:p>
            <a:r>
              <a:rPr lang="en-US" noProof="0" dirty="0"/>
              <a:t>Sedat Çoban, Master Thesis Final Presentation</a:t>
            </a:r>
          </a:p>
        </p:txBody>
      </p:sp>
      <p:pic>
        <p:nvPicPr>
          <p:cNvPr id="7" name="Resim 6" descr="metin, çizgi, sayı, numara, diyagram içeren bir resim&#10;&#10;Yapay zeka tarafından oluşturulmuş içerik yanlış olabilir.">
            <a:extLst>
              <a:ext uri="{FF2B5EF4-FFF2-40B4-BE49-F238E27FC236}">
                <a16:creationId xmlns:a16="http://schemas.microsoft.com/office/drawing/2014/main" id="{1F44E0D5-2CF8-BA8E-10A8-A618D239343F}"/>
              </a:ext>
            </a:extLst>
          </p:cNvPr>
          <p:cNvPicPr>
            <a:picLocks noChangeAspect="1"/>
          </p:cNvPicPr>
          <p:nvPr/>
        </p:nvPicPr>
        <p:blipFill>
          <a:blip r:embed="rId2"/>
          <a:stretch>
            <a:fillRect/>
          </a:stretch>
        </p:blipFill>
        <p:spPr>
          <a:xfrm>
            <a:off x="1504507" y="1550971"/>
            <a:ext cx="6134986" cy="2872167"/>
          </a:xfrm>
          <a:prstGeom prst="rect">
            <a:avLst/>
          </a:prstGeom>
        </p:spPr>
      </p:pic>
    </p:spTree>
    <p:extLst>
      <p:ext uri="{BB962C8B-B14F-4D97-AF65-F5344CB8AC3E}">
        <p14:creationId xmlns:p14="http://schemas.microsoft.com/office/powerpoint/2010/main" val="2588448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D5CCB-A76B-4923-E4FA-3B4058F5CBA8}"/>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8EFBDC7-38B4-10B3-AB56-9376B12D323E}"/>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dirty="0"/>
              <a:t>Test accuracy drops from 72.32% to 11.27%.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Başlık 2">
            <a:extLst>
              <a:ext uri="{FF2B5EF4-FFF2-40B4-BE49-F238E27FC236}">
                <a16:creationId xmlns:a16="http://schemas.microsoft.com/office/drawing/2014/main" id="{00866816-5663-F686-007C-A378587DB765}"/>
              </a:ext>
            </a:extLst>
          </p:cNvPr>
          <p:cNvSpPr>
            <a:spLocks noGrp="1"/>
          </p:cNvSpPr>
          <p:nvPr>
            <p:ph type="title"/>
          </p:nvPr>
        </p:nvSpPr>
        <p:spPr>
          <a:xfrm>
            <a:off x="319090" y="333852"/>
            <a:ext cx="8508999" cy="791179"/>
          </a:xfrm>
        </p:spPr>
        <p:txBody>
          <a:bodyPr/>
          <a:lstStyle/>
          <a:p>
            <a:pPr algn="ctr"/>
            <a:r>
              <a:rPr lang="en-US" dirty="0"/>
              <a:t>Median Under Random Gaussian Attack</a:t>
            </a:r>
            <a:br>
              <a:rPr lang="en-US" dirty="0"/>
            </a:br>
            <a:r>
              <a:rPr lang="en-US" dirty="0"/>
              <a:t>(CIFAR-10 – IID)</a:t>
            </a:r>
            <a:endParaRPr lang="en-US" noProof="0" dirty="0"/>
          </a:p>
        </p:txBody>
      </p:sp>
      <p:sp>
        <p:nvSpPr>
          <p:cNvPr id="4" name="Slayt Numarası Yer Tutucusu 3">
            <a:extLst>
              <a:ext uri="{FF2B5EF4-FFF2-40B4-BE49-F238E27FC236}">
                <a16:creationId xmlns:a16="http://schemas.microsoft.com/office/drawing/2014/main" id="{20D396D7-1C27-ABC8-137D-5CDA7297E005}"/>
              </a:ext>
            </a:extLst>
          </p:cNvPr>
          <p:cNvSpPr>
            <a:spLocks noGrp="1"/>
          </p:cNvSpPr>
          <p:nvPr>
            <p:ph type="sldNum" sz="quarter" idx="11"/>
          </p:nvPr>
        </p:nvSpPr>
        <p:spPr/>
        <p:txBody>
          <a:bodyPr/>
          <a:lstStyle/>
          <a:p>
            <a:fld id="{CE58CB1E-F828-4F11-99E0-327109AF9DA4}" type="slidenum">
              <a:rPr lang="en-US" noProof="0" smtClean="0"/>
              <a:pPr/>
              <a:t>56</a:t>
            </a:fld>
            <a:endParaRPr lang="en-US" noProof="0" dirty="0"/>
          </a:p>
        </p:txBody>
      </p:sp>
      <p:sp>
        <p:nvSpPr>
          <p:cNvPr id="5" name="Alt Bilgi Yer Tutucusu 4">
            <a:extLst>
              <a:ext uri="{FF2B5EF4-FFF2-40B4-BE49-F238E27FC236}">
                <a16:creationId xmlns:a16="http://schemas.microsoft.com/office/drawing/2014/main" id="{7066A50D-BFDC-2639-824A-F44FDAC3FC57}"/>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çizgi, metin, öykü gelişim çizgisi; kumpas; grafiğini çıkarma, diyagram içeren bir resim&#10;&#10;Yapay zeka tarafından oluşturulmuş içerik yanlış olabilir.">
            <a:extLst>
              <a:ext uri="{FF2B5EF4-FFF2-40B4-BE49-F238E27FC236}">
                <a16:creationId xmlns:a16="http://schemas.microsoft.com/office/drawing/2014/main" id="{8F7E0EC8-4721-F286-1719-F3F882301F96}"/>
              </a:ext>
            </a:extLst>
          </p:cNvPr>
          <p:cNvPicPr>
            <a:picLocks noChangeAspect="1"/>
          </p:cNvPicPr>
          <p:nvPr/>
        </p:nvPicPr>
        <p:blipFill>
          <a:blip r:embed="rId2"/>
          <a:stretch>
            <a:fillRect/>
          </a:stretch>
        </p:blipFill>
        <p:spPr>
          <a:xfrm>
            <a:off x="983511" y="1733801"/>
            <a:ext cx="7176977" cy="3075847"/>
          </a:xfrm>
          <a:prstGeom prst="rect">
            <a:avLst/>
          </a:prstGeom>
        </p:spPr>
      </p:pic>
    </p:spTree>
    <p:extLst>
      <p:ext uri="{BB962C8B-B14F-4D97-AF65-F5344CB8AC3E}">
        <p14:creationId xmlns:p14="http://schemas.microsoft.com/office/powerpoint/2010/main" val="272895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6D73F-C6E3-84A3-04C2-2D6379917C42}"/>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3E484D7-EED5-6E67-6B49-F481F1AE54A5}"/>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dirty="0"/>
              <a:t>Test accuracy drops from 75.53% to 11.87%.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521AEEEB-B0EF-94CB-83A8-B7977C20E7F2}"/>
              </a:ext>
            </a:extLst>
          </p:cNvPr>
          <p:cNvSpPr>
            <a:spLocks noGrp="1"/>
          </p:cNvSpPr>
          <p:nvPr>
            <p:ph type="title"/>
          </p:nvPr>
        </p:nvSpPr>
        <p:spPr>
          <a:xfrm>
            <a:off x="319090" y="333852"/>
            <a:ext cx="8508999" cy="791179"/>
          </a:xfrm>
        </p:spPr>
        <p:txBody>
          <a:bodyPr/>
          <a:lstStyle/>
          <a:p>
            <a:pPr algn="ctr"/>
            <a:r>
              <a:rPr lang="en-US" dirty="0"/>
              <a:t>Median Under Label Flipping Attack</a:t>
            </a:r>
            <a:br>
              <a:rPr lang="en-US" dirty="0"/>
            </a:br>
            <a:r>
              <a:rPr lang="en-US" dirty="0"/>
              <a:t>(CIFAR-10 – IID)</a:t>
            </a:r>
            <a:endParaRPr lang="en-US" noProof="0" dirty="0"/>
          </a:p>
        </p:txBody>
      </p:sp>
      <p:sp>
        <p:nvSpPr>
          <p:cNvPr id="4" name="Slayt Numarası Yer Tutucusu 3">
            <a:extLst>
              <a:ext uri="{FF2B5EF4-FFF2-40B4-BE49-F238E27FC236}">
                <a16:creationId xmlns:a16="http://schemas.microsoft.com/office/drawing/2014/main" id="{2C725225-1872-E11B-3DAF-FD09CD90F3E1}"/>
              </a:ext>
            </a:extLst>
          </p:cNvPr>
          <p:cNvSpPr>
            <a:spLocks noGrp="1"/>
          </p:cNvSpPr>
          <p:nvPr>
            <p:ph type="sldNum" sz="quarter" idx="11"/>
          </p:nvPr>
        </p:nvSpPr>
        <p:spPr/>
        <p:txBody>
          <a:bodyPr/>
          <a:lstStyle/>
          <a:p>
            <a:fld id="{CE58CB1E-F828-4F11-99E0-327109AF9DA4}" type="slidenum">
              <a:rPr lang="en-US" noProof="0" smtClean="0"/>
              <a:pPr/>
              <a:t>57</a:t>
            </a:fld>
            <a:endParaRPr lang="en-US" noProof="0" dirty="0"/>
          </a:p>
        </p:txBody>
      </p:sp>
      <p:sp>
        <p:nvSpPr>
          <p:cNvPr id="5" name="Alt Bilgi Yer Tutucusu 4">
            <a:extLst>
              <a:ext uri="{FF2B5EF4-FFF2-40B4-BE49-F238E27FC236}">
                <a16:creationId xmlns:a16="http://schemas.microsoft.com/office/drawing/2014/main" id="{31EDCE6B-1E04-ADFD-4807-A371D80F57EB}"/>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metin, çizgi, öykü gelişim çizgisi; kumpas; grafiğini çıkarma, diyagram içeren bir resim&#10;&#10;Yapay zeka tarafından oluşturulmuş içerik yanlış olabilir.">
            <a:extLst>
              <a:ext uri="{FF2B5EF4-FFF2-40B4-BE49-F238E27FC236}">
                <a16:creationId xmlns:a16="http://schemas.microsoft.com/office/drawing/2014/main" id="{E95B7B9B-1802-A835-5648-9C517996BEF8}"/>
              </a:ext>
            </a:extLst>
          </p:cNvPr>
          <p:cNvPicPr>
            <a:picLocks noChangeAspect="1"/>
          </p:cNvPicPr>
          <p:nvPr/>
        </p:nvPicPr>
        <p:blipFill>
          <a:blip r:embed="rId2"/>
          <a:stretch>
            <a:fillRect/>
          </a:stretch>
        </p:blipFill>
        <p:spPr>
          <a:xfrm>
            <a:off x="845345" y="1734357"/>
            <a:ext cx="7453310" cy="3194275"/>
          </a:xfrm>
          <a:prstGeom prst="rect">
            <a:avLst/>
          </a:prstGeom>
        </p:spPr>
      </p:pic>
    </p:spTree>
    <p:extLst>
      <p:ext uri="{BB962C8B-B14F-4D97-AF65-F5344CB8AC3E}">
        <p14:creationId xmlns:p14="http://schemas.microsoft.com/office/powerpoint/2010/main" val="3998460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D749-AFFC-209F-3D3F-3CF0543D3E1E}"/>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7F478A5-5982-137A-01C3-4F7C04BD1FBE}"/>
              </a:ext>
            </a:extLst>
          </p:cNvPr>
          <p:cNvSpPr>
            <a:spLocks noGrp="1"/>
          </p:cNvSpPr>
          <p:nvPr>
            <p:ph idx="1"/>
          </p:nvPr>
        </p:nvSpPr>
        <p:spPr>
          <a:xfrm>
            <a:off x="311162" y="1181102"/>
            <a:ext cx="8508999" cy="3095625"/>
          </a:xfrm>
        </p:spPr>
        <p:txBody>
          <a:bodyPr/>
          <a:lstStyle/>
          <a:p>
            <a:pPr marL="285750" indent="-285750">
              <a:buFont typeface="Arial" panose="020B0604020202020204" pitchFamily="34" charset="0"/>
              <a:buChar char="•"/>
            </a:pPr>
            <a:r>
              <a:rPr lang="en-US" dirty="0"/>
              <a:t>Test a</a:t>
            </a:r>
            <a:r>
              <a:rPr lang="en-US" noProof="0" dirty="0" err="1"/>
              <a:t>ccuracy</a:t>
            </a:r>
            <a:r>
              <a:rPr lang="en-US" noProof="0" dirty="0"/>
              <a:t> drops from 80.10% to 11.75%.</a:t>
            </a:r>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8A727ED2-5101-CD41-7651-53F036BF3FF0}"/>
              </a:ext>
            </a:extLst>
          </p:cNvPr>
          <p:cNvSpPr>
            <a:spLocks noGrp="1"/>
          </p:cNvSpPr>
          <p:nvPr>
            <p:ph type="title"/>
          </p:nvPr>
        </p:nvSpPr>
        <p:spPr>
          <a:xfrm>
            <a:off x="382701" y="327945"/>
            <a:ext cx="8508999" cy="791179"/>
          </a:xfrm>
        </p:spPr>
        <p:txBody>
          <a:bodyPr/>
          <a:lstStyle/>
          <a:p>
            <a:pPr algn="ctr"/>
            <a:r>
              <a:rPr lang="en-US" noProof="0" dirty="0" err="1"/>
              <a:t>CosDefense</a:t>
            </a:r>
            <a:r>
              <a:rPr lang="en-US" noProof="0" dirty="0"/>
              <a:t> Under Random Gaussian Attack </a:t>
            </a:r>
            <a:br>
              <a:rPr lang="en-US" noProof="0" dirty="0"/>
            </a:br>
            <a:r>
              <a:rPr lang="en-US" noProof="0" dirty="0"/>
              <a:t>(CIFAR-10 – IID)</a:t>
            </a:r>
          </a:p>
        </p:txBody>
      </p:sp>
      <p:sp>
        <p:nvSpPr>
          <p:cNvPr id="4" name="Slayt Numarası Yer Tutucusu 3">
            <a:extLst>
              <a:ext uri="{FF2B5EF4-FFF2-40B4-BE49-F238E27FC236}">
                <a16:creationId xmlns:a16="http://schemas.microsoft.com/office/drawing/2014/main" id="{7136BE00-CF19-0D62-3DB7-7C36F99B2A9C}"/>
              </a:ext>
            </a:extLst>
          </p:cNvPr>
          <p:cNvSpPr>
            <a:spLocks noGrp="1"/>
          </p:cNvSpPr>
          <p:nvPr>
            <p:ph type="sldNum" sz="quarter" idx="11"/>
          </p:nvPr>
        </p:nvSpPr>
        <p:spPr/>
        <p:txBody>
          <a:bodyPr/>
          <a:lstStyle/>
          <a:p>
            <a:fld id="{CE58CB1E-F828-4F11-99E0-327109AF9DA4}" type="slidenum">
              <a:rPr lang="en-US" noProof="0" smtClean="0"/>
              <a:pPr/>
              <a:t>58</a:t>
            </a:fld>
            <a:endParaRPr lang="en-US" noProof="0" dirty="0"/>
          </a:p>
        </p:txBody>
      </p:sp>
      <p:sp>
        <p:nvSpPr>
          <p:cNvPr id="5" name="Alt Bilgi Yer Tutucusu 4">
            <a:extLst>
              <a:ext uri="{FF2B5EF4-FFF2-40B4-BE49-F238E27FC236}">
                <a16:creationId xmlns:a16="http://schemas.microsoft.com/office/drawing/2014/main" id="{969C0455-DC28-E31B-8DD5-CD9F22996B2B}"/>
              </a:ext>
            </a:extLst>
          </p:cNvPr>
          <p:cNvSpPr>
            <a:spLocks noGrp="1"/>
          </p:cNvSpPr>
          <p:nvPr>
            <p:ph type="ftr" sz="quarter" idx="12"/>
          </p:nvPr>
        </p:nvSpPr>
        <p:spPr/>
        <p:txBody>
          <a:bodyPr/>
          <a:lstStyle/>
          <a:p>
            <a:r>
              <a:rPr lang="en-US" noProof="0" dirty="0"/>
              <a:t>Sedat Çoban, Master Thesis Final Presentation</a:t>
            </a:r>
          </a:p>
        </p:txBody>
      </p:sp>
      <p:pic>
        <p:nvPicPr>
          <p:cNvPr id="7" name="Resim 6" descr="metin, çizgi, öykü gelişim çizgisi; kumpas; grafiğini çıkarma, yazı tipi içeren bir resim&#10;&#10;Yapay zeka tarafından oluşturulmuş içerik yanlış olabilir.">
            <a:extLst>
              <a:ext uri="{FF2B5EF4-FFF2-40B4-BE49-F238E27FC236}">
                <a16:creationId xmlns:a16="http://schemas.microsoft.com/office/drawing/2014/main" id="{04F29589-E63C-0C8E-A0A0-EF30E854E8A1}"/>
              </a:ext>
            </a:extLst>
          </p:cNvPr>
          <p:cNvPicPr>
            <a:picLocks noChangeAspect="1"/>
          </p:cNvPicPr>
          <p:nvPr/>
        </p:nvPicPr>
        <p:blipFill>
          <a:blip r:embed="rId2"/>
          <a:stretch>
            <a:fillRect/>
          </a:stretch>
        </p:blipFill>
        <p:spPr>
          <a:xfrm>
            <a:off x="1385409" y="1651651"/>
            <a:ext cx="6503581" cy="3163904"/>
          </a:xfrm>
          <a:prstGeom prst="rect">
            <a:avLst/>
          </a:prstGeom>
        </p:spPr>
      </p:pic>
    </p:spTree>
    <p:extLst>
      <p:ext uri="{BB962C8B-B14F-4D97-AF65-F5344CB8AC3E}">
        <p14:creationId xmlns:p14="http://schemas.microsoft.com/office/powerpoint/2010/main" val="3692616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B6FC4-81CB-A50E-CB7A-4BF72584E743}"/>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2DFF7AF-42FA-611B-F88F-3DCB7E2D44D7}"/>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dirty="0"/>
              <a:t>Test accuracy drops from 72.86% to 10.00%.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D01D759E-989D-00D9-5876-90C710489CB4}"/>
              </a:ext>
            </a:extLst>
          </p:cNvPr>
          <p:cNvSpPr>
            <a:spLocks noGrp="1"/>
          </p:cNvSpPr>
          <p:nvPr>
            <p:ph type="title"/>
          </p:nvPr>
        </p:nvSpPr>
        <p:spPr>
          <a:xfrm>
            <a:off x="319090" y="333852"/>
            <a:ext cx="8508999" cy="791179"/>
          </a:xfrm>
        </p:spPr>
        <p:txBody>
          <a:bodyPr/>
          <a:lstStyle/>
          <a:p>
            <a:pPr algn="ctr"/>
            <a:r>
              <a:rPr lang="en-US" dirty="0"/>
              <a:t>Median Under No-Attack</a:t>
            </a:r>
            <a:br>
              <a:rPr lang="en-US" dirty="0"/>
            </a:br>
            <a:r>
              <a:rPr lang="en-US" dirty="0"/>
              <a:t>(CIFAR-10 – Non-IID)</a:t>
            </a:r>
            <a:endParaRPr lang="en-US" noProof="0" dirty="0"/>
          </a:p>
        </p:txBody>
      </p:sp>
      <p:sp>
        <p:nvSpPr>
          <p:cNvPr id="4" name="Slayt Numarası Yer Tutucusu 3">
            <a:extLst>
              <a:ext uri="{FF2B5EF4-FFF2-40B4-BE49-F238E27FC236}">
                <a16:creationId xmlns:a16="http://schemas.microsoft.com/office/drawing/2014/main" id="{C4CB8237-380D-D385-E4B7-9F3EBA6A6223}"/>
              </a:ext>
            </a:extLst>
          </p:cNvPr>
          <p:cNvSpPr>
            <a:spLocks noGrp="1"/>
          </p:cNvSpPr>
          <p:nvPr>
            <p:ph type="sldNum" sz="quarter" idx="11"/>
          </p:nvPr>
        </p:nvSpPr>
        <p:spPr/>
        <p:txBody>
          <a:bodyPr/>
          <a:lstStyle/>
          <a:p>
            <a:fld id="{CE58CB1E-F828-4F11-99E0-327109AF9DA4}" type="slidenum">
              <a:rPr lang="en-US" noProof="0" smtClean="0"/>
              <a:pPr/>
              <a:t>59</a:t>
            </a:fld>
            <a:endParaRPr lang="en-US" noProof="0" dirty="0"/>
          </a:p>
        </p:txBody>
      </p:sp>
      <p:sp>
        <p:nvSpPr>
          <p:cNvPr id="5" name="Alt Bilgi Yer Tutucusu 4">
            <a:extLst>
              <a:ext uri="{FF2B5EF4-FFF2-40B4-BE49-F238E27FC236}">
                <a16:creationId xmlns:a16="http://schemas.microsoft.com/office/drawing/2014/main" id="{2C63E216-2613-D7BD-BD27-35BFED829604}"/>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A89451A7-FB91-62FE-1662-8CB0ECA40E2F}"/>
              </a:ext>
            </a:extLst>
          </p:cNvPr>
          <p:cNvPicPr>
            <a:picLocks noChangeAspect="1"/>
          </p:cNvPicPr>
          <p:nvPr/>
        </p:nvPicPr>
        <p:blipFill>
          <a:blip r:embed="rId2"/>
          <a:stretch>
            <a:fillRect/>
          </a:stretch>
        </p:blipFill>
        <p:spPr>
          <a:xfrm>
            <a:off x="1050851" y="1791521"/>
            <a:ext cx="7042297" cy="3018127"/>
          </a:xfrm>
          <a:prstGeom prst="rect">
            <a:avLst/>
          </a:prstGeom>
        </p:spPr>
      </p:pic>
    </p:spTree>
    <p:extLst>
      <p:ext uri="{BB962C8B-B14F-4D97-AF65-F5344CB8AC3E}">
        <p14:creationId xmlns:p14="http://schemas.microsoft.com/office/powerpoint/2010/main" val="338760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AEFB-0CAD-9D64-8186-5B8949E5743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A16E9F6-C803-3AFC-584B-FE6BF0747E0B}"/>
              </a:ext>
            </a:extLst>
          </p:cNvPr>
          <p:cNvSpPr>
            <a:spLocks noGrp="1"/>
          </p:cNvSpPr>
          <p:nvPr>
            <p:ph type="title"/>
          </p:nvPr>
        </p:nvSpPr>
        <p:spPr>
          <a:xfrm>
            <a:off x="319088" y="331920"/>
            <a:ext cx="8508999" cy="380745"/>
          </a:xfrm>
        </p:spPr>
        <p:txBody>
          <a:bodyPr/>
          <a:lstStyle/>
          <a:p>
            <a:pPr algn="ctr"/>
            <a:r>
              <a:rPr lang="en-US" noProof="0" dirty="0"/>
              <a:t>Attack Type – Data Poisoning (Label Flipping</a:t>
            </a:r>
            <a:r>
              <a:rPr lang="en-US" baseline="30000" noProof="0" dirty="0"/>
              <a:t>4</a:t>
            </a:r>
            <a:r>
              <a:rPr lang="en-US" noProof="0" dirty="0"/>
              <a:t>)</a:t>
            </a:r>
          </a:p>
        </p:txBody>
      </p:sp>
      <p:sp>
        <p:nvSpPr>
          <p:cNvPr id="4" name="Slayt Numarası Yer Tutucusu 3">
            <a:extLst>
              <a:ext uri="{FF2B5EF4-FFF2-40B4-BE49-F238E27FC236}">
                <a16:creationId xmlns:a16="http://schemas.microsoft.com/office/drawing/2014/main" id="{B323E68B-9D5F-FDC6-02E5-547399618D6E}"/>
              </a:ext>
            </a:extLst>
          </p:cNvPr>
          <p:cNvSpPr>
            <a:spLocks noGrp="1"/>
          </p:cNvSpPr>
          <p:nvPr>
            <p:ph type="sldNum" sz="quarter" idx="11"/>
          </p:nvPr>
        </p:nvSpPr>
        <p:spPr/>
        <p:txBody>
          <a:bodyPr/>
          <a:lstStyle/>
          <a:p>
            <a:fld id="{CE58CB1E-F828-4F11-99E0-327109AF9DA4}" type="slidenum">
              <a:rPr lang="en-US" noProof="0" smtClean="0"/>
              <a:pPr/>
              <a:t>6</a:t>
            </a:fld>
            <a:endParaRPr lang="en-US" noProof="0" dirty="0"/>
          </a:p>
        </p:txBody>
      </p:sp>
      <p:sp>
        <p:nvSpPr>
          <p:cNvPr id="5" name="Alt Bilgi Yer Tutucusu 4">
            <a:extLst>
              <a:ext uri="{FF2B5EF4-FFF2-40B4-BE49-F238E27FC236}">
                <a16:creationId xmlns:a16="http://schemas.microsoft.com/office/drawing/2014/main" id="{27EF76C2-46D8-BA68-A6B1-47263421FB8D}"/>
              </a:ext>
            </a:extLst>
          </p:cNvPr>
          <p:cNvSpPr>
            <a:spLocks noGrp="1"/>
          </p:cNvSpPr>
          <p:nvPr>
            <p:ph type="ftr" sz="quarter" idx="12"/>
          </p:nvPr>
        </p:nvSpPr>
        <p:spPr>
          <a:xfrm>
            <a:off x="311162" y="4608576"/>
            <a:ext cx="6464280" cy="534924"/>
          </a:xfrm>
        </p:spPr>
        <p:txBody>
          <a:bodyPr/>
          <a:lstStyle/>
          <a:p>
            <a:r>
              <a:rPr lang="en-US" sz="900" dirty="0"/>
              <a:t>(4) Z. Allen-Zhu, F. Ebrahimian, J. Li, and D. </a:t>
            </a:r>
            <a:r>
              <a:rPr lang="en-US" sz="900" dirty="0" err="1"/>
              <a:t>Alistarh</a:t>
            </a:r>
            <a:r>
              <a:rPr lang="en-US" sz="900" dirty="0"/>
              <a:t>, “Byzantine-resilient non-convex stochastic gradient descent,” 2021. </a:t>
            </a:r>
          </a:p>
          <a:p>
            <a:r>
              <a:rPr lang="en-US" noProof="0" dirty="0"/>
              <a:t>Sedat Çoban, Master Thesis </a:t>
            </a:r>
            <a:r>
              <a:rPr lang="en-US" dirty="0"/>
              <a:t>Final</a:t>
            </a:r>
            <a:r>
              <a:rPr lang="en-US" noProof="0" dirty="0"/>
              <a:t> Presentation</a:t>
            </a:r>
          </a:p>
        </p:txBody>
      </p:sp>
      <p:pic>
        <p:nvPicPr>
          <p:cNvPr id="21" name="İçerik Yer Tutucusu 20" descr="metin, ekran görüntüsü, diyagram, dikdörtgen içeren bir resim&#10;&#10;Yapay zeka tarafından oluşturulan içerik yanlış olabilir.">
            <a:extLst>
              <a:ext uri="{FF2B5EF4-FFF2-40B4-BE49-F238E27FC236}">
                <a16:creationId xmlns:a16="http://schemas.microsoft.com/office/drawing/2014/main" id="{45187E8F-F381-982B-1431-9E39352905E9}"/>
              </a:ext>
            </a:extLst>
          </p:cNvPr>
          <p:cNvPicPr>
            <a:picLocks noGrp="1" noChangeAspect="1"/>
          </p:cNvPicPr>
          <p:nvPr>
            <p:ph idx="1"/>
          </p:nvPr>
        </p:nvPicPr>
        <p:blipFill>
          <a:blip r:embed="rId3"/>
          <a:stretch>
            <a:fillRect/>
          </a:stretch>
        </p:blipFill>
        <p:spPr>
          <a:xfrm>
            <a:off x="311162" y="1239599"/>
            <a:ext cx="8509000" cy="3088451"/>
          </a:xfrm>
        </p:spPr>
      </p:pic>
    </p:spTree>
    <p:extLst>
      <p:ext uri="{BB962C8B-B14F-4D97-AF65-F5344CB8AC3E}">
        <p14:creationId xmlns:p14="http://schemas.microsoft.com/office/powerpoint/2010/main" val="408538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7A1A9-E963-B9AD-7892-8031CE6F49FF}"/>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4028FDA-34DD-3E50-39FA-C494B25CFE8D}"/>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dirty="0"/>
              <a:t>Test accuracy drops from 62.30% to 10.00%.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FCAC2B06-4769-C69B-1EA4-F7CBCD921FA6}"/>
              </a:ext>
            </a:extLst>
          </p:cNvPr>
          <p:cNvSpPr>
            <a:spLocks noGrp="1"/>
          </p:cNvSpPr>
          <p:nvPr>
            <p:ph type="title"/>
          </p:nvPr>
        </p:nvSpPr>
        <p:spPr>
          <a:xfrm>
            <a:off x="319090" y="333852"/>
            <a:ext cx="8508999" cy="791179"/>
          </a:xfrm>
        </p:spPr>
        <p:txBody>
          <a:bodyPr/>
          <a:lstStyle/>
          <a:p>
            <a:pPr algn="ctr"/>
            <a:r>
              <a:rPr lang="en-US" dirty="0"/>
              <a:t>Median Under Random Gaussian Attack</a:t>
            </a:r>
            <a:br>
              <a:rPr lang="en-US" dirty="0"/>
            </a:br>
            <a:r>
              <a:rPr lang="en-US" dirty="0"/>
              <a:t>(CIFAR-10 – Non-IID)</a:t>
            </a:r>
            <a:endParaRPr lang="en-US" noProof="0" dirty="0"/>
          </a:p>
        </p:txBody>
      </p:sp>
      <p:sp>
        <p:nvSpPr>
          <p:cNvPr id="4" name="Slayt Numarası Yer Tutucusu 3">
            <a:extLst>
              <a:ext uri="{FF2B5EF4-FFF2-40B4-BE49-F238E27FC236}">
                <a16:creationId xmlns:a16="http://schemas.microsoft.com/office/drawing/2014/main" id="{12766738-9451-1A2C-1008-BB55745662AC}"/>
              </a:ext>
            </a:extLst>
          </p:cNvPr>
          <p:cNvSpPr>
            <a:spLocks noGrp="1"/>
          </p:cNvSpPr>
          <p:nvPr>
            <p:ph type="sldNum" sz="quarter" idx="11"/>
          </p:nvPr>
        </p:nvSpPr>
        <p:spPr/>
        <p:txBody>
          <a:bodyPr/>
          <a:lstStyle/>
          <a:p>
            <a:fld id="{CE58CB1E-F828-4F11-99E0-327109AF9DA4}" type="slidenum">
              <a:rPr lang="en-US" noProof="0" smtClean="0"/>
              <a:pPr/>
              <a:t>60</a:t>
            </a:fld>
            <a:endParaRPr lang="en-US" noProof="0" dirty="0"/>
          </a:p>
        </p:txBody>
      </p:sp>
      <p:sp>
        <p:nvSpPr>
          <p:cNvPr id="5" name="Alt Bilgi Yer Tutucusu 4">
            <a:extLst>
              <a:ext uri="{FF2B5EF4-FFF2-40B4-BE49-F238E27FC236}">
                <a16:creationId xmlns:a16="http://schemas.microsoft.com/office/drawing/2014/main" id="{A3F38A81-2511-B6F2-8D51-E6E81F664989}"/>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7" name="Resim 6" descr="metin, çizgi, öykü gelişim çizgisi; kumpas; grafiğini çıkarma, yazı tipi içeren bir resim&#10;&#10;Yapay zeka tarafından oluşturulmuş içerik yanlış olabilir.">
            <a:extLst>
              <a:ext uri="{FF2B5EF4-FFF2-40B4-BE49-F238E27FC236}">
                <a16:creationId xmlns:a16="http://schemas.microsoft.com/office/drawing/2014/main" id="{4324B991-9582-B282-6864-98970617A382}"/>
              </a:ext>
            </a:extLst>
          </p:cNvPr>
          <p:cNvPicPr>
            <a:picLocks noChangeAspect="1"/>
          </p:cNvPicPr>
          <p:nvPr/>
        </p:nvPicPr>
        <p:blipFill>
          <a:blip r:embed="rId2"/>
          <a:stretch>
            <a:fillRect/>
          </a:stretch>
        </p:blipFill>
        <p:spPr>
          <a:xfrm>
            <a:off x="1232490" y="1903396"/>
            <a:ext cx="6679019" cy="2862436"/>
          </a:xfrm>
          <a:prstGeom prst="rect">
            <a:avLst/>
          </a:prstGeom>
        </p:spPr>
      </p:pic>
    </p:spTree>
    <p:extLst>
      <p:ext uri="{BB962C8B-B14F-4D97-AF65-F5344CB8AC3E}">
        <p14:creationId xmlns:p14="http://schemas.microsoft.com/office/powerpoint/2010/main" val="426301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E6021-1C67-C09A-361E-F1DE735D3453}"/>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7709319-CF8F-B55B-FCAF-5CFFDA1A4D84}"/>
              </a:ext>
            </a:extLst>
          </p:cNvPr>
          <p:cNvSpPr>
            <a:spLocks noGrp="1"/>
          </p:cNvSpPr>
          <p:nvPr>
            <p:ph idx="1"/>
          </p:nvPr>
        </p:nvSpPr>
        <p:spPr>
          <a:xfrm>
            <a:off x="319090" y="1442195"/>
            <a:ext cx="8508999" cy="3095625"/>
          </a:xfrm>
        </p:spPr>
        <p:txBody>
          <a:bodyPr/>
          <a:lstStyle/>
          <a:p>
            <a:pPr marL="285750" indent="-285750">
              <a:buFont typeface="Arial" panose="020B0604020202020204" pitchFamily="34" charset="0"/>
              <a:buChar char="•"/>
            </a:pPr>
            <a:r>
              <a:rPr lang="en-US" dirty="0"/>
              <a:t>Test accuracy drops from 68.71% to 10.00%.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noProof="0" dirty="0"/>
          </a:p>
        </p:txBody>
      </p:sp>
      <p:sp>
        <p:nvSpPr>
          <p:cNvPr id="3" name="Başlık 2">
            <a:extLst>
              <a:ext uri="{FF2B5EF4-FFF2-40B4-BE49-F238E27FC236}">
                <a16:creationId xmlns:a16="http://schemas.microsoft.com/office/drawing/2014/main" id="{1895E2FA-02A8-DC17-DE24-7A58E3B93C24}"/>
              </a:ext>
            </a:extLst>
          </p:cNvPr>
          <p:cNvSpPr>
            <a:spLocks noGrp="1"/>
          </p:cNvSpPr>
          <p:nvPr>
            <p:ph type="title"/>
          </p:nvPr>
        </p:nvSpPr>
        <p:spPr>
          <a:xfrm>
            <a:off x="319090" y="333852"/>
            <a:ext cx="8508999" cy="791179"/>
          </a:xfrm>
        </p:spPr>
        <p:txBody>
          <a:bodyPr/>
          <a:lstStyle/>
          <a:p>
            <a:pPr algn="ctr"/>
            <a:r>
              <a:rPr lang="en-US" dirty="0"/>
              <a:t>Median Under Label Flipping Attack</a:t>
            </a:r>
            <a:br>
              <a:rPr lang="en-US" dirty="0"/>
            </a:br>
            <a:r>
              <a:rPr lang="en-US" dirty="0"/>
              <a:t>(CIFAR-10 – Non-IID)</a:t>
            </a:r>
            <a:endParaRPr lang="en-US" noProof="0" dirty="0"/>
          </a:p>
        </p:txBody>
      </p:sp>
      <p:sp>
        <p:nvSpPr>
          <p:cNvPr id="4" name="Slayt Numarası Yer Tutucusu 3">
            <a:extLst>
              <a:ext uri="{FF2B5EF4-FFF2-40B4-BE49-F238E27FC236}">
                <a16:creationId xmlns:a16="http://schemas.microsoft.com/office/drawing/2014/main" id="{0D4FC5A6-2FF3-8C3A-5B09-91307E2FD101}"/>
              </a:ext>
            </a:extLst>
          </p:cNvPr>
          <p:cNvSpPr>
            <a:spLocks noGrp="1"/>
          </p:cNvSpPr>
          <p:nvPr>
            <p:ph type="sldNum" sz="quarter" idx="11"/>
          </p:nvPr>
        </p:nvSpPr>
        <p:spPr/>
        <p:txBody>
          <a:bodyPr/>
          <a:lstStyle/>
          <a:p>
            <a:fld id="{CE58CB1E-F828-4F11-99E0-327109AF9DA4}" type="slidenum">
              <a:rPr lang="en-US" noProof="0" smtClean="0"/>
              <a:pPr/>
              <a:t>61</a:t>
            </a:fld>
            <a:endParaRPr lang="en-US" noProof="0" dirty="0"/>
          </a:p>
        </p:txBody>
      </p:sp>
      <p:sp>
        <p:nvSpPr>
          <p:cNvPr id="5" name="Alt Bilgi Yer Tutucusu 4">
            <a:extLst>
              <a:ext uri="{FF2B5EF4-FFF2-40B4-BE49-F238E27FC236}">
                <a16:creationId xmlns:a16="http://schemas.microsoft.com/office/drawing/2014/main" id="{A2608A41-FBA2-C8F1-3044-E505817759C0}"/>
              </a:ext>
            </a:extLst>
          </p:cNvPr>
          <p:cNvSpPr>
            <a:spLocks noGrp="1"/>
          </p:cNvSpPr>
          <p:nvPr>
            <p:ph type="ftr" sz="quarter" idx="12"/>
          </p:nvPr>
        </p:nvSpPr>
        <p:spPr/>
        <p:txBody>
          <a:bodyPr/>
          <a:lstStyle/>
          <a:p>
            <a:r>
              <a:rPr lang="en-US" noProof="0" dirty="0"/>
              <a:t>Sedat Çoban, Master Thesis </a:t>
            </a:r>
            <a:r>
              <a:rPr lang="en-US" dirty="0"/>
              <a:t>Final </a:t>
            </a:r>
            <a:r>
              <a:rPr lang="en-US" noProof="0" dirty="0"/>
              <a:t>Presentation</a:t>
            </a:r>
          </a:p>
        </p:txBody>
      </p:sp>
      <p:pic>
        <p:nvPicPr>
          <p:cNvPr id="9" name="Resim 8" descr="metin, 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D22136CF-A0BF-C9E9-082C-DB83A81FB6BD}"/>
              </a:ext>
            </a:extLst>
          </p:cNvPr>
          <p:cNvPicPr>
            <a:picLocks noChangeAspect="1"/>
          </p:cNvPicPr>
          <p:nvPr/>
        </p:nvPicPr>
        <p:blipFill>
          <a:blip r:embed="rId2"/>
          <a:stretch>
            <a:fillRect/>
          </a:stretch>
        </p:blipFill>
        <p:spPr>
          <a:xfrm>
            <a:off x="1047102" y="1788308"/>
            <a:ext cx="7049795" cy="3021340"/>
          </a:xfrm>
          <a:prstGeom prst="rect">
            <a:avLst/>
          </a:prstGeom>
        </p:spPr>
      </p:pic>
    </p:spTree>
    <p:extLst>
      <p:ext uri="{BB962C8B-B14F-4D97-AF65-F5344CB8AC3E}">
        <p14:creationId xmlns:p14="http://schemas.microsoft.com/office/powerpoint/2010/main" val="1157317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5C2A-F0F9-4884-E6D8-65983D0C15B7}"/>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18A4CCB-A350-5953-C6B8-CF1262FBD0D1}"/>
              </a:ext>
            </a:extLst>
          </p:cNvPr>
          <p:cNvSpPr>
            <a:spLocks noGrp="1"/>
          </p:cNvSpPr>
          <p:nvPr>
            <p:ph idx="1"/>
          </p:nvPr>
        </p:nvSpPr>
        <p:spPr>
          <a:xfrm>
            <a:off x="311162" y="1119124"/>
            <a:ext cx="8508999" cy="3095625"/>
          </a:xfrm>
        </p:spPr>
        <p:txBody>
          <a:bodyPr/>
          <a:lstStyle/>
          <a:p>
            <a:pPr marL="285750" indent="-285750">
              <a:buFont typeface="Arial" panose="020B0604020202020204" pitchFamily="34" charset="0"/>
              <a:buChar char="•"/>
            </a:pPr>
            <a:r>
              <a:rPr lang="en-US" dirty="0"/>
              <a:t>Test accuracy drops from 59.20% to 37.55%. </a:t>
            </a:r>
          </a:p>
        </p:txBody>
      </p:sp>
      <p:sp>
        <p:nvSpPr>
          <p:cNvPr id="3" name="Başlık 2">
            <a:extLst>
              <a:ext uri="{FF2B5EF4-FFF2-40B4-BE49-F238E27FC236}">
                <a16:creationId xmlns:a16="http://schemas.microsoft.com/office/drawing/2014/main" id="{2DBEC533-F32B-3613-C69A-750ED1D02486}"/>
              </a:ext>
            </a:extLst>
          </p:cNvPr>
          <p:cNvSpPr>
            <a:spLocks noGrp="1"/>
          </p:cNvSpPr>
          <p:nvPr>
            <p:ph type="title"/>
          </p:nvPr>
        </p:nvSpPr>
        <p:spPr>
          <a:xfrm>
            <a:off x="382701" y="327945"/>
            <a:ext cx="8508999" cy="791179"/>
          </a:xfrm>
        </p:spPr>
        <p:txBody>
          <a:bodyPr/>
          <a:lstStyle/>
          <a:p>
            <a:pPr algn="ctr"/>
            <a:r>
              <a:rPr lang="en-US" noProof="0" dirty="0"/>
              <a:t>Clipped Clustering Under IPM Attack</a:t>
            </a:r>
            <a:br>
              <a:rPr lang="en-US" noProof="0" dirty="0"/>
            </a:br>
            <a:r>
              <a:rPr lang="en-US" noProof="0" dirty="0"/>
              <a:t>(CIFAR-10 – Non-IID)</a:t>
            </a:r>
          </a:p>
        </p:txBody>
      </p:sp>
      <p:sp>
        <p:nvSpPr>
          <p:cNvPr id="4" name="Slayt Numarası Yer Tutucusu 3">
            <a:extLst>
              <a:ext uri="{FF2B5EF4-FFF2-40B4-BE49-F238E27FC236}">
                <a16:creationId xmlns:a16="http://schemas.microsoft.com/office/drawing/2014/main" id="{F8C5B054-2B49-A6D2-63D7-ECD3067434E0}"/>
              </a:ext>
            </a:extLst>
          </p:cNvPr>
          <p:cNvSpPr>
            <a:spLocks noGrp="1"/>
          </p:cNvSpPr>
          <p:nvPr>
            <p:ph type="sldNum" sz="quarter" idx="11"/>
          </p:nvPr>
        </p:nvSpPr>
        <p:spPr/>
        <p:txBody>
          <a:bodyPr/>
          <a:lstStyle/>
          <a:p>
            <a:fld id="{CE58CB1E-F828-4F11-99E0-327109AF9DA4}" type="slidenum">
              <a:rPr lang="en-US" noProof="0" smtClean="0"/>
              <a:pPr/>
              <a:t>62</a:t>
            </a:fld>
            <a:endParaRPr lang="en-US" noProof="0" dirty="0"/>
          </a:p>
        </p:txBody>
      </p:sp>
      <p:sp>
        <p:nvSpPr>
          <p:cNvPr id="5" name="Alt Bilgi Yer Tutucusu 4">
            <a:extLst>
              <a:ext uri="{FF2B5EF4-FFF2-40B4-BE49-F238E27FC236}">
                <a16:creationId xmlns:a16="http://schemas.microsoft.com/office/drawing/2014/main" id="{ECD471BC-78D7-777E-BF54-E615DFA3B4AF}"/>
              </a:ext>
            </a:extLst>
          </p:cNvPr>
          <p:cNvSpPr>
            <a:spLocks noGrp="1"/>
          </p:cNvSpPr>
          <p:nvPr>
            <p:ph type="ftr" sz="quarter" idx="12"/>
          </p:nvPr>
        </p:nvSpPr>
        <p:spPr/>
        <p:txBody>
          <a:bodyPr/>
          <a:lstStyle/>
          <a:p>
            <a:r>
              <a:rPr lang="en-US" noProof="0" dirty="0"/>
              <a:t>Sedat Çoban, Master Thesis Final Presentation</a:t>
            </a:r>
          </a:p>
        </p:txBody>
      </p:sp>
      <p:pic>
        <p:nvPicPr>
          <p:cNvPr id="9" name="Resim 8" descr="çizgi, öykü gelişim çizgisi; kumpas; grafiğini çıkarma, ekran görüntüsü içeren bir resim&#10;&#10;Yapay zeka tarafından oluşturulmuş içerik yanlış olabilir.">
            <a:extLst>
              <a:ext uri="{FF2B5EF4-FFF2-40B4-BE49-F238E27FC236}">
                <a16:creationId xmlns:a16="http://schemas.microsoft.com/office/drawing/2014/main" id="{260511E5-9801-E3B9-D5D3-E261178FD8BA}"/>
              </a:ext>
            </a:extLst>
          </p:cNvPr>
          <p:cNvPicPr>
            <a:picLocks noChangeAspect="1"/>
          </p:cNvPicPr>
          <p:nvPr/>
        </p:nvPicPr>
        <p:blipFill>
          <a:blip r:embed="rId2"/>
          <a:stretch>
            <a:fillRect/>
          </a:stretch>
        </p:blipFill>
        <p:spPr>
          <a:xfrm>
            <a:off x="679461" y="1475754"/>
            <a:ext cx="7772400" cy="3022600"/>
          </a:xfrm>
          <a:prstGeom prst="rect">
            <a:avLst/>
          </a:prstGeom>
        </p:spPr>
      </p:pic>
    </p:spTree>
    <p:extLst>
      <p:ext uri="{BB962C8B-B14F-4D97-AF65-F5344CB8AC3E}">
        <p14:creationId xmlns:p14="http://schemas.microsoft.com/office/powerpoint/2010/main" val="1746283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4018E-C339-72F2-76D4-EC7DFC9B8F78}"/>
            </a:ext>
          </a:extLst>
        </p:cNvPr>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A0FED95-85FF-EBA0-8F7F-B4E593BAF255}"/>
              </a:ext>
            </a:extLst>
          </p:cNvPr>
          <p:cNvSpPr>
            <a:spLocks noGrp="1"/>
          </p:cNvSpPr>
          <p:nvPr>
            <p:ph idx="1"/>
          </p:nvPr>
        </p:nvSpPr>
        <p:spPr>
          <a:xfrm>
            <a:off x="311162" y="1119124"/>
            <a:ext cx="8508999" cy="3095625"/>
          </a:xfrm>
        </p:spPr>
        <p:txBody>
          <a:bodyPr/>
          <a:lstStyle/>
          <a:p>
            <a:pPr marL="285750" indent="-285750">
              <a:buFont typeface="Arial" panose="020B0604020202020204" pitchFamily="34" charset="0"/>
              <a:buChar char="•"/>
            </a:pPr>
            <a:r>
              <a:rPr lang="en-US" dirty="0"/>
              <a:t>Test accuracy drops from 68.87% to 38.22%.</a:t>
            </a:r>
          </a:p>
          <a:p>
            <a:endParaRPr lang="en-US" dirty="0"/>
          </a:p>
        </p:txBody>
      </p:sp>
      <p:sp>
        <p:nvSpPr>
          <p:cNvPr id="3" name="Başlık 2">
            <a:extLst>
              <a:ext uri="{FF2B5EF4-FFF2-40B4-BE49-F238E27FC236}">
                <a16:creationId xmlns:a16="http://schemas.microsoft.com/office/drawing/2014/main" id="{7C6582D3-9D1F-1349-DC36-0083C0AB035C}"/>
              </a:ext>
            </a:extLst>
          </p:cNvPr>
          <p:cNvSpPr>
            <a:spLocks noGrp="1"/>
          </p:cNvSpPr>
          <p:nvPr>
            <p:ph type="title"/>
          </p:nvPr>
        </p:nvSpPr>
        <p:spPr>
          <a:xfrm>
            <a:off x="382701" y="327945"/>
            <a:ext cx="8508999" cy="791179"/>
          </a:xfrm>
        </p:spPr>
        <p:txBody>
          <a:bodyPr/>
          <a:lstStyle/>
          <a:p>
            <a:pPr algn="ctr"/>
            <a:r>
              <a:rPr lang="en-US" noProof="0" dirty="0" err="1"/>
              <a:t>Bulyan</a:t>
            </a:r>
            <a:r>
              <a:rPr lang="en-US" noProof="0" dirty="0"/>
              <a:t> Under Label Flipping Attack</a:t>
            </a:r>
            <a:br>
              <a:rPr lang="en-US" noProof="0" dirty="0"/>
            </a:br>
            <a:r>
              <a:rPr lang="en-US" noProof="0" dirty="0"/>
              <a:t>(CIFAR-10 – Non-IID)</a:t>
            </a:r>
          </a:p>
        </p:txBody>
      </p:sp>
      <p:sp>
        <p:nvSpPr>
          <p:cNvPr id="4" name="Slayt Numarası Yer Tutucusu 3">
            <a:extLst>
              <a:ext uri="{FF2B5EF4-FFF2-40B4-BE49-F238E27FC236}">
                <a16:creationId xmlns:a16="http://schemas.microsoft.com/office/drawing/2014/main" id="{47A3944A-AD43-7B95-4E01-FEA95D680F2C}"/>
              </a:ext>
            </a:extLst>
          </p:cNvPr>
          <p:cNvSpPr>
            <a:spLocks noGrp="1"/>
          </p:cNvSpPr>
          <p:nvPr>
            <p:ph type="sldNum" sz="quarter" idx="11"/>
          </p:nvPr>
        </p:nvSpPr>
        <p:spPr/>
        <p:txBody>
          <a:bodyPr/>
          <a:lstStyle/>
          <a:p>
            <a:fld id="{CE58CB1E-F828-4F11-99E0-327109AF9DA4}" type="slidenum">
              <a:rPr lang="en-US" noProof="0" smtClean="0"/>
              <a:pPr/>
              <a:t>63</a:t>
            </a:fld>
            <a:endParaRPr lang="en-US" noProof="0" dirty="0"/>
          </a:p>
        </p:txBody>
      </p:sp>
      <p:sp>
        <p:nvSpPr>
          <p:cNvPr id="5" name="Alt Bilgi Yer Tutucusu 4">
            <a:extLst>
              <a:ext uri="{FF2B5EF4-FFF2-40B4-BE49-F238E27FC236}">
                <a16:creationId xmlns:a16="http://schemas.microsoft.com/office/drawing/2014/main" id="{91058B83-E074-C8E4-08C2-27C8AA3C702F}"/>
              </a:ext>
            </a:extLst>
          </p:cNvPr>
          <p:cNvSpPr>
            <a:spLocks noGrp="1"/>
          </p:cNvSpPr>
          <p:nvPr>
            <p:ph type="ftr" sz="quarter" idx="12"/>
          </p:nvPr>
        </p:nvSpPr>
        <p:spPr/>
        <p:txBody>
          <a:bodyPr/>
          <a:lstStyle/>
          <a:p>
            <a:r>
              <a:rPr lang="en-US" noProof="0" dirty="0"/>
              <a:t>Sedat Çoban, Master Thesis Final Presentation</a:t>
            </a:r>
          </a:p>
        </p:txBody>
      </p:sp>
      <p:pic>
        <p:nvPicPr>
          <p:cNvPr id="7" name="Resim 6" descr="metin, diyagram, çizgi, öykü gelişim çizgisi; kumpas; grafiğini çıkarma içeren bir resim&#10;&#10;Yapay zeka tarafından oluşturulmuş içerik yanlış olabilir.">
            <a:extLst>
              <a:ext uri="{FF2B5EF4-FFF2-40B4-BE49-F238E27FC236}">
                <a16:creationId xmlns:a16="http://schemas.microsoft.com/office/drawing/2014/main" id="{C9D79B6A-7831-92B1-209C-2E4BA635A746}"/>
              </a:ext>
            </a:extLst>
          </p:cNvPr>
          <p:cNvPicPr>
            <a:picLocks noChangeAspect="1"/>
          </p:cNvPicPr>
          <p:nvPr/>
        </p:nvPicPr>
        <p:blipFill>
          <a:blip r:embed="rId2"/>
          <a:stretch>
            <a:fillRect/>
          </a:stretch>
        </p:blipFill>
        <p:spPr>
          <a:xfrm>
            <a:off x="1243736" y="1561435"/>
            <a:ext cx="6656528" cy="3169316"/>
          </a:xfrm>
          <a:prstGeom prst="rect">
            <a:avLst/>
          </a:prstGeom>
        </p:spPr>
      </p:pic>
    </p:spTree>
    <p:extLst>
      <p:ext uri="{BB962C8B-B14F-4D97-AF65-F5344CB8AC3E}">
        <p14:creationId xmlns:p14="http://schemas.microsoft.com/office/powerpoint/2010/main" val="2074618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628F-5742-451D-8888-AC31CC39958F}"/>
            </a:ext>
          </a:extLst>
        </p:cNvPr>
        <p:cNvGrpSpPr/>
        <p:nvPr/>
      </p:nvGrpSpPr>
      <p:grpSpPr>
        <a:xfrm>
          <a:off x="0" y="0"/>
          <a:ext cx="0" cy="0"/>
          <a:chOff x="0" y="0"/>
          <a:chExt cx="0" cy="0"/>
        </a:xfrm>
      </p:grpSpPr>
      <p:graphicFrame>
        <p:nvGraphicFramePr>
          <p:cNvPr id="6" name="İçerik Yer Tutucusu 5">
            <a:extLst>
              <a:ext uri="{FF2B5EF4-FFF2-40B4-BE49-F238E27FC236}">
                <a16:creationId xmlns:a16="http://schemas.microsoft.com/office/drawing/2014/main" id="{5B925811-9F85-46D7-190A-0BB60ABC6E5B}"/>
              </a:ext>
            </a:extLst>
          </p:cNvPr>
          <p:cNvGraphicFramePr>
            <a:graphicFrameLocks noGrp="1"/>
          </p:cNvGraphicFramePr>
          <p:nvPr>
            <p:ph idx="1"/>
            <p:extLst>
              <p:ext uri="{D42A27DB-BD31-4B8C-83A1-F6EECF244321}">
                <p14:modId xmlns:p14="http://schemas.microsoft.com/office/powerpoint/2010/main" val="2460873741"/>
              </p:ext>
            </p:extLst>
          </p:nvPr>
        </p:nvGraphicFramePr>
        <p:xfrm>
          <a:off x="311162" y="816923"/>
          <a:ext cx="8508999" cy="3901480"/>
        </p:xfrm>
        <a:graphic>
          <a:graphicData uri="http://schemas.openxmlformats.org/drawingml/2006/table">
            <a:tbl>
              <a:tblPr firstRow="1" bandRow="1">
                <a:tableStyleId>{2D5ABB26-0587-4C30-8999-92F81FD0307C}</a:tableStyleId>
              </a:tblPr>
              <a:tblGrid>
                <a:gridCol w="2836333">
                  <a:extLst>
                    <a:ext uri="{9D8B030D-6E8A-4147-A177-3AD203B41FA5}">
                      <a16:colId xmlns:a16="http://schemas.microsoft.com/office/drawing/2014/main" val="1461566299"/>
                    </a:ext>
                  </a:extLst>
                </a:gridCol>
                <a:gridCol w="2836333">
                  <a:extLst>
                    <a:ext uri="{9D8B030D-6E8A-4147-A177-3AD203B41FA5}">
                      <a16:colId xmlns:a16="http://schemas.microsoft.com/office/drawing/2014/main" val="82297551"/>
                    </a:ext>
                  </a:extLst>
                </a:gridCol>
                <a:gridCol w="2836333">
                  <a:extLst>
                    <a:ext uri="{9D8B030D-6E8A-4147-A177-3AD203B41FA5}">
                      <a16:colId xmlns:a16="http://schemas.microsoft.com/office/drawing/2014/main" val="3907011317"/>
                    </a:ext>
                  </a:extLst>
                </a:gridCol>
              </a:tblGrid>
              <a:tr h="251035">
                <a:tc>
                  <a:txBody>
                    <a:bodyPr/>
                    <a:lstStyle/>
                    <a:p>
                      <a:pPr algn="ctr"/>
                      <a:r>
                        <a:rPr lang="en-US" sz="1200" b="1" dirty="0"/>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MNIST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CIFAR-10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2530745"/>
                  </a:ext>
                </a:extLst>
              </a:tr>
              <a:tr h="251035">
                <a:tc>
                  <a:txBody>
                    <a:bodyPr/>
                    <a:lstStyle/>
                    <a:p>
                      <a:pPr algn="ctr"/>
                      <a:r>
                        <a:rPr lang="en-US" sz="1200" b="1" dirty="0"/>
                        <a:t>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Resnet18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9314414"/>
                  </a:ext>
                </a:extLst>
              </a:tr>
              <a:tr h="251035">
                <a:tc>
                  <a:txBody>
                    <a:bodyPr/>
                    <a:lstStyle/>
                    <a:p>
                      <a:pPr algn="ctr"/>
                      <a:r>
                        <a:rPr lang="en-US" sz="1200" b="1" dirty="0"/>
                        <a:t>Number of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344098"/>
                  </a:ext>
                </a:extLst>
              </a:tr>
              <a:tr h="251035">
                <a:tc>
                  <a:txBody>
                    <a:bodyPr/>
                    <a:lstStyle/>
                    <a:p>
                      <a:pPr algn="ctr"/>
                      <a:r>
                        <a:rPr lang="en-US" sz="1200" b="1" dirty="0"/>
                        <a:t>Number of 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134510"/>
                  </a:ext>
                </a:extLst>
              </a:tr>
              <a:tr h="251035">
                <a:tc>
                  <a:txBody>
                    <a:bodyPr/>
                    <a:lstStyle/>
                    <a:p>
                      <a:pPr algn="ctr"/>
                      <a:r>
                        <a:rPr lang="en-US" sz="1200" b="1" dirty="0"/>
                        <a:t>Local Iteration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5176561"/>
                  </a:ext>
                </a:extLst>
              </a:tr>
              <a:tr h="251035">
                <a:tc>
                  <a:txBody>
                    <a:bodyPr/>
                    <a:lstStyle/>
                    <a:p>
                      <a:pPr algn="ctr"/>
                      <a:r>
                        <a:rPr lang="en-US" sz="1200" b="1" dirty="0"/>
                        <a:t>Batch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852907"/>
                  </a:ext>
                </a:extLst>
              </a:tr>
              <a:tr h="251035">
                <a:tc>
                  <a:txBody>
                    <a:bodyPr/>
                    <a:lstStyle/>
                    <a:p>
                      <a:pPr algn="ctr"/>
                      <a:r>
                        <a:rPr lang="en-US" sz="1200" b="1" dirty="0"/>
                        <a:t>Dirichlet Alpha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100 (IID), 0.5 (Non-IID)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100 (IID), 0.5 (Non-IID)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297844"/>
                  </a:ext>
                </a:extLst>
              </a:tr>
              <a:tr h="251035">
                <a:tc>
                  <a:txBody>
                    <a:bodyPr/>
                    <a:lstStyle/>
                    <a:p>
                      <a:pPr algn="ctr"/>
                      <a:r>
                        <a:rPr lang="en-US" sz="1200" b="1" dirty="0"/>
                        <a:t>Epsilon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329468"/>
                  </a:ext>
                </a:extLst>
              </a:tr>
              <a:tr h="251035">
                <a:tc>
                  <a:txBody>
                    <a:bodyPr/>
                    <a:lstStyle/>
                    <a:p>
                      <a:pPr algn="ctr"/>
                      <a:r>
                        <a:rPr lang="en-US" sz="1200" b="1" dirty="0"/>
                        <a:t>Delta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1e-03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1e-03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194033"/>
                  </a:ext>
                </a:extLst>
              </a:tr>
              <a:tr h="251035">
                <a:tc>
                  <a:txBody>
                    <a:bodyPr/>
                    <a:lstStyle/>
                    <a:p>
                      <a:pPr algn="ctr"/>
                      <a:r>
                        <a:rPr lang="en-US" sz="1200" b="1" dirty="0"/>
                        <a:t>Gradient Clipping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734172"/>
                  </a:ext>
                </a:extLst>
              </a:tr>
              <a:tr h="251035">
                <a:tc>
                  <a:txBody>
                    <a:bodyPr/>
                    <a:lstStyle/>
                    <a:p>
                      <a:pPr algn="ctr"/>
                      <a:r>
                        <a:rPr lang="en-US" sz="1200" b="1" dirty="0"/>
                        <a:t>Attack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Random Gaussian, IPM, 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Random Gaussian, IPM, 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810025"/>
                  </a:ext>
                </a:extLst>
              </a:tr>
              <a:tr h="426760">
                <a:tc>
                  <a:txBody>
                    <a:bodyPr/>
                    <a:lstStyle/>
                    <a:p>
                      <a:pPr algn="ctr"/>
                      <a:r>
                        <a:rPr lang="en-US" sz="1200" b="1" dirty="0"/>
                        <a:t>Percentage of Malicious Clients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20% for Random Gaussian and LF, and 40% for IPM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20% for Random Gaussian and LF, and 40% for IPM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095078"/>
                  </a:ext>
                </a:extLst>
              </a:tr>
              <a:tr h="426760">
                <a:tc>
                  <a:txBody>
                    <a:bodyPr/>
                    <a:lstStyle/>
                    <a:p>
                      <a:pPr algn="ctr"/>
                      <a:r>
                        <a:rPr lang="en-US" sz="1200" b="1" dirty="0"/>
                        <a:t>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0.05 (No-LDP), 0.1 (LDP)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0760932"/>
                  </a:ext>
                </a:extLst>
              </a:tr>
            </a:tbl>
          </a:graphicData>
        </a:graphic>
      </p:graphicFrame>
      <p:sp>
        <p:nvSpPr>
          <p:cNvPr id="3" name="Başlık 2">
            <a:extLst>
              <a:ext uri="{FF2B5EF4-FFF2-40B4-BE49-F238E27FC236}">
                <a16:creationId xmlns:a16="http://schemas.microsoft.com/office/drawing/2014/main" id="{ED6418B8-523C-AA5B-CB86-EB391433ED92}"/>
              </a:ext>
            </a:extLst>
          </p:cNvPr>
          <p:cNvSpPr>
            <a:spLocks noGrp="1"/>
          </p:cNvSpPr>
          <p:nvPr>
            <p:ph type="title"/>
          </p:nvPr>
        </p:nvSpPr>
        <p:spPr>
          <a:xfrm>
            <a:off x="382701" y="327945"/>
            <a:ext cx="8508999" cy="380745"/>
          </a:xfrm>
        </p:spPr>
        <p:txBody>
          <a:bodyPr/>
          <a:lstStyle/>
          <a:p>
            <a:pPr algn="ctr"/>
            <a:r>
              <a:rPr lang="en-US" noProof="0" dirty="0"/>
              <a:t>Experimental Setup</a:t>
            </a:r>
          </a:p>
        </p:txBody>
      </p:sp>
      <p:sp>
        <p:nvSpPr>
          <p:cNvPr id="4" name="Slayt Numarası Yer Tutucusu 3">
            <a:extLst>
              <a:ext uri="{FF2B5EF4-FFF2-40B4-BE49-F238E27FC236}">
                <a16:creationId xmlns:a16="http://schemas.microsoft.com/office/drawing/2014/main" id="{3390DA40-6EED-B3D6-CEAB-F084101D2BD6}"/>
              </a:ext>
            </a:extLst>
          </p:cNvPr>
          <p:cNvSpPr>
            <a:spLocks noGrp="1"/>
          </p:cNvSpPr>
          <p:nvPr>
            <p:ph type="sldNum" sz="quarter" idx="11"/>
          </p:nvPr>
        </p:nvSpPr>
        <p:spPr/>
        <p:txBody>
          <a:bodyPr/>
          <a:lstStyle/>
          <a:p>
            <a:fld id="{CE58CB1E-F828-4F11-99E0-327109AF9DA4}" type="slidenum">
              <a:rPr lang="en-US" noProof="0" smtClean="0"/>
              <a:pPr/>
              <a:t>64</a:t>
            </a:fld>
            <a:endParaRPr lang="en-US" noProof="0" dirty="0"/>
          </a:p>
        </p:txBody>
      </p:sp>
      <p:sp>
        <p:nvSpPr>
          <p:cNvPr id="5" name="Alt Bilgi Yer Tutucusu 4">
            <a:extLst>
              <a:ext uri="{FF2B5EF4-FFF2-40B4-BE49-F238E27FC236}">
                <a16:creationId xmlns:a16="http://schemas.microsoft.com/office/drawing/2014/main" id="{9D8BFD0B-A99C-6B63-413C-1E49AE6FEB21}"/>
              </a:ext>
            </a:extLst>
          </p:cNvPr>
          <p:cNvSpPr>
            <a:spLocks noGrp="1"/>
          </p:cNvSpPr>
          <p:nvPr>
            <p:ph type="ftr" sz="quarter" idx="12"/>
          </p:nvPr>
        </p:nvSpPr>
        <p:spPr/>
        <p:txBody>
          <a:bodyPr/>
          <a:lstStyle/>
          <a:p>
            <a:r>
              <a:rPr lang="en-US" noProof="0" dirty="0"/>
              <a:t>Sedat Çoban, Master Thesis Final Presentation</a:t>
            </a:r>
          </a:p>
        </p:txBody>
      </p:sp>
    </p:spTree>
    <p:extLst>
      <p:ext uri="{BB962C8B-B14F-4D97-AF65-F5344CB8AC3E}">
        <p14:creationId xmlns:p14="http://schemas.microsoft.com/office/powerpoint/2010/main" val="340202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6B86-F7D5-7C37-2163-42940B6922C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AA256F6-97DF-3134-5631-F6C405756E8D}"/>
              </a:ext>
            </a:extLst>
          </p:cNvPr>
          <p:cNvSpPr>
            <a:spLocks noGrp="1"/>
          </p:cNvSpPr>
          <p:nvPr>
            <p:ph type="title"/>
          </p:nvPr>
        </p:nvSpPr>
        <p:spPr>
          <a:xfrm>
            <a:off x="127066" y="339310"/>
            <a:ext cx="8508999" cy="380745"/>
          </a:xfrm>
        </p:spPr>
        <p:txBody>
          <a:bodyPr/>
          <a:lstStyle/>
          <a:p>
            <a:pPr algn="ctr"/>
            <a:r>
              <a:rPr lang="en-US" noProof="0" dirty="0"/>
              <a:t>Attack Type – Model Poisoning (Random Gaussian</a:t>
            </a:r>
            <a:r>
              <a:rPr lang="en-US" sz="2800" baseline="30000" dirty="0"/>
              <a:t>5</a:t>
            </a:r>
            <a:r>
              <a:rPr lang="en-US" noProof="0" dirty="0"/>
              <a:t>)</a:t>
            </a:r>
          </a:p>
        </p:txBody>
      </p:sp>
      <p:sp>
        <p:nvSpPr>
          <p:cNvPr id="4" name="Slayt Numarası Yer Tutucusu 3">
            <a:extLst>
              <a:ext uri="{FF2B5EF4-FFF2-40B4-BE49-F238E27FC236}">
                <a16:creationId xmlns:a16="http://schemas.microsoft.com/office/drawing/2014/main" id="{230A4D6A-F405-5F66-C0DA-47774CD572DA}"/>
              </a:ext>
            </a:extLst>
          </p:cNvPr>
          <p:cNvSpPr>
            <a:spLocks noGrp="1"/>
          </p:cNvSpPr>
          <p:nvPr>
            <p:ph type="sldNum" sz="quarter" idx="11"/>
          </p:nvPr>
        </p:nvSpPr>
        <p:spPr/>
        <p:txBody>
          <a:bodyPr/>
          <a:lstStyle/>
          <a:p>
            <a:fld id="{CE58CB1E-F828-4F11-99E0-327109AF9DA4}" type="slidenum">
              <a:rPr lang="en-US" noProof="0" smtClean="0"/>
              <a:pPr/>
              <a:t>7</a:t>
            </a:fld>
            <a:endParaRPr lang="en-US" noProof="0" dirty="0"/>
          </a:p>
        </p:txBody>
      </p:sp>
      <p:sp>
        <p:nvSpPr>
          <p:cNvPr id="5" name="Alt Bilgi Yer Tutucusu 4">
            <a:extLst>
              <a:ext uri="{FF2B5EF4-FFF2-40B4-BE49-F238E27FC236}">
                <a16:creationId xmlns:a16="http://schemas.microsoft.com/office/drawing/2014/main" id="{2B49A9AC-B080-603E-871F-B515F5480AC4}"/>
              </a:ext>
            </a:extLst>
          </p:cNvPr>
          <p:cNvSpPr>
            <a:spLocks noGrp="1"/>
          </p:cNvSpPr>
          <p:nvPr>
            <p:ph type="ftr" sz="quarter" idx="12"/>
          </p:nvPr>
        </p:nvSpPr>
        <p:spPr>
          <a:xfrm>
            <a:off x="311162" y="4590288"/>
            <a:ext cx="6464280" cy="538541"/>
          </a:xfrm>
        </p:spPr>
        <p:txBody>
          <a:bodyPr/>
          <a:lstStyle/>
          <a:p>
            <a:r>
              <a:rPr lang="en-US" sz="900" dirty="0"/>
              <a:t>(5) M. Fang, X. Cao, J. Jia, and N. Z. Gong, “Local model poisoning attacks to byzantine-robust federated learning,” in Proceedings of the 29th USENIX Conference on Security Symposium, ser. SEC’20. USA: USENIX Association, 2020</a:t>
            </a:r>
            <a:endParaRPr lang="en-US" sz="900" noProof="0" dirty="0"/>
          </a:p>
          <a:p>
            <a:r>
              <a:rPr lang="en-US" noProof="0" dirty="0"/>
              <a:t>Sedat Çoban, Master Thesis </a:t>
            </a:r>
            <a:r>
              <a:rPr lang="en-US" dirty="0"/>
              <a:t>Final</a:t>
            </a:r>
            <a:r>
              <a:rPr lang="en-US" noProof="0" dirty="0"/>
              <a:t> Presentation</a:t>
            </a:r>
          </a:p>
        </p:txBody>
      </p:sp>
      <p:pic>
        <p:nvPicPr>
          <p:cNvPr id="21" name="İçerik Yer Tutucusu 20" descr="metin, ekran görüntüsü, diyagram, dikdörtgen içeren bir resim&#10;&#10;Yapay zeka tarafından oluşturulan içerik yanlış olabilir.">
            <a:extLst>
              <a:ext uri="{FF2B5EF4-FFF2-40B4-BE49-F238E27FC236}">
                <a16:creationId xmlns:a16="http://schemas.microsoft.com/office/drawing/2014/main" id="{A51C4FD1-F598-4474-8F32-E8B60CA167D4}"/>
              </a:ext>
            </a:extLst>
          </p:cNvPr>
          <p:cNvPicPr>
            <a:picLocks noGrp="1" noChangeAspect="1"/>
          </p:cNvPicPr>
          <p:nvPr>
            <p:ph idx="1"/>
          </p:nvPr>
        </p:nvPicPr>
        <p:blipFill>
          <a:blip r:embed="rId2"/>
          <a:stretch>
            <a:fillRect/>
          </a:stretch>
        </p:blipFill>
        <p:spPr>
          <a:xfrm>
            <a:off x="970884" y="852404"/>
            <a:ext cx="7202231" cy="3608304"/>
          </a:xfrm>
        </p:spPr>
      </p:pic>
    </p:spTree>
    <p:extLst>
      <p:ext uri="{BB962C8B-B14F-4D97-AF65-F5344CB8AC3E}">
        <p14:creationId xmlns:p14="http://schemas.microsoft.com/office/powerpoint/2010/main" val="186593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F17B30D-55F7-8B39-3A5C-6C802E1671DC}"/>
              </a:ext>
            </a:extLst>
          </p:cNvPr>
          <p:cNvSpPr>
            <a:spLocks noGrp="1"/>
          </p:cNvSpPr>
          <p:nvPr>
            <p:ph type="title"/>
          </p:nvPr>
        </p:nvSpPr>
        <p:spPr>
          <a:xfrm>
            <a:off x="318009" y="319993"/>
            <a:ext cx="8508999" cy="380745"/>
          </a:xfrm>
        </p:spPr>
        <p:txBody>
          <a:bodyPr/>
          <a:lstStyle/>
          <a:p>
            <a:pPr algn="ctr"/>
            <a:r>
              <a:rPr lang="en-US" noProof="0" dirty="0"/>
              <a:t>Attack Type – Model Poisoning (IPM</a:t>
            </a:r>
            <a:r>
              <a:rPr lang="en-US" baseline="30000" noProof="0" dirty="0"/>
              <a:t>6</a:t>
            </a:r>
            <a:r>
              <a:rPr lang="en-US" noProof="0" dirty="0"/>
              <a:t>)</a:t>
            </a:r>
          </a:p>
        </p:txBody>
      </p:sp>
      <p:sp>
        <p:nvSpPr>
          <p:cNvPr id="4" name="Slayt Numarası Yer Tutucusu 3">
            <a:extLst>
              <a:ext uri="{FF2B5EF4-FFF2-40B4-BE49-F238E27FC236}">
                <a16:creationId xmlns:a16="http://schemas.microsoft.com/office/drawing/2014/main" id="{D42700C4-1E08-AAB0-5E8E-9BBF1ADD48DF}"/>
              </a:ext>
            </a:extLst>
          </p:cNvPr>
          <p:cNvSpPr>
            <a:spLocks noGrp="1"/>
          </p:cNvSpPr>
          <p:nvPr>
            <p:ph type="sldNum" sz="quarter" idx="11"/>
          </p:nvPr>
        </p:nvSpPr>
        <p:spPr/>
        <p:txBody>
          <a:bodyPr/>
          <a:lstStyle/>
          <a:p>
            <a:fld id="{CE58CB1E-F828-4F11-99E0-327109AF9DA4}" type="slidenum">
              <a:rPr lang="en-US" noProof="0" smtClean="0"/>
              <a:pPr/>
              <a:t>8</a:t>
            </a:fld>
            <a:endParaRPr lang="en-US" noProof="0" dirty="0"/>
          </a:p>
        </p:txBody>
      </p:sp>
      <p:sp>
        <p:nvSpPr>
          <p:cNvPr id="5" name="Alt Bilgi Yer Tutucusu 4">
            <a:extLst>
              <a:ext uri="{FF2B5EF4-FFF2-40B4-BE49-F238E27FC236}">
                <a16:creationId xmlns:a16="http://schemas.microsoft.com/office/drawing/2014/main" id="{019A8BAB-E9DC-2769-21B8-E827DC684949}"/>
              </a:ext>
            </a:extLst>
          </p:cNvPr>
          <p:cNvSpPr>
            <a:spLocks noGrp="1"/>
          </p:cNvSpPr>
          <p:nvPr>
            <p:ph type="ftr" sz="quarter" idx="12"/>
          </p:nvPr>
        </p:nvSpPr>
        <p:spPr>
          <a:xfrm>
            <a:off x="311162" y="4748084"/>
            <a:ext cx="6464280" cy="380745"/>
          </a:xfrm>
        </p:spPr>
        <p:txBody>
          <a:bodyPr/>
          <a:lstStyle/>
          <a:p>
            <a:r>
              <a:rPr lang="en-US" sz="900" noProof="0" dirty="0"/>
              <a:t>(6</a:t>
            </a:r>
            <a:r>
              <a:rPr lang="en-US" sz="900" dirty="0"/>
              <a:t>) C. Xie, S. </a:t>
            </a:r>
            <a:r>
              <a:rPr lang="en-US" sz="900" dirty="0" err="1"/>
              <a:t>Koyejo</a:t>
            </a:r>
            <a:r>
              <a:rPr lang="en-US" sz="900" dirty="0"/>
              <a:t>, and I. Gupta, “Fall of empires: Breaking byzantine-tolerant </a:t>
            </a:r>
            <a:r>
              <a:rPr lang="en-US" sz="900" dirty="0" err="1"/>
              <a:t>sgd</a:t>
            </a:r>
            <a:r>
              <a:rPr lang="en-US" sz="900" dirty="0"/>
              <a:t> by inner product manipulation,” 2019.</a:t>
            </a:r>
            <a:br>
              <a:rPr lang="en-US" noProof="0" dirty="0"/>
            </a:br>
            <a:r>
              <a:rPr lang="en-US" noProof="0" dirty="0"/>
              <a:t>Sedat Çoban, Master Thesis </a:t>
            </a:r>
            <a:r>
              <a:rPr lang="en-US" dirty="0"/>
              <a:t>Final</a:t>
            </a:r>
            <a:r>
              <a:rPr lang="en-US" noProof="0" dirty="0"/>
              <a:t> Presentation</a:t>
            </a:r>
          </a:p>
        </p:txBody>
      </p:sp>
      <p:pic>
        <p:nvPicPr>
          <p:cNvPr id="9" name="İçerik Yer Tutucusu 8" descr="metin, ekran görüntüsü, çizgi, diyagram içeren bir resim&#10;&#10;Yapay zeka tarafından oluşturulan içerik yanlış olabilir.">
            <a:extLst>
              <a:ext uri="{FF2B5EF4-FFF2-40B4-BE49-F238E27FC236}">
                <a16:creationId xmlns:a16="http://schemas.microsoft.com/office/drawing/2014/main" id="{B47D8875-3324-5B48-F03B-1404B646C467}"/>
              </a:ext>
            </a:extLst>
          </p:cNvPr>
          <p:cNvPicPr>
            <a:picLocks noGrp="1" noChangeAspect="1"/>
          </p:cNvPicPr>
          <p:nvPr>
            <p:ph idx="1"/>
          </p:nvPr>
        </p:nvPicPr>
        <p:blipFill>
          <a:blip r:embed="rId2"/>
          <a:stretch>
            <a:fillRect/>
          </a:stretch>
        </p:blipFill>
        <p:spPr>
          <a:xfrm>
            <a:off x="1423002" y="1230049"/>
            <a:ext cx="6297995" cy="3095625"/>
          </a:xfrm>
        </p:spPr>
      </p:pic>
    </p:spTree>
    <p:extLst>
      <p:ext uri="{BB962C8B-B14F-4D97-AF65-F5344CB8AC3E}">
        <p14:creationId xmlns:p14="http://schemas.microsoft.com/office/powerpoint/2010/main" val="374278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52C3B-EA69-0EEC-157A-8179E76D105E}"/>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2E7F967-574A-42FC-35CC-3EFA82AF5800}"/>
              </a:ext>
            </a:extLst>
          </p:cNvPr>
          <p:cNvSpPr>
            <a:spLocks noGrp="1"/>
          </p:cNvSpPr>
          <p:nvPr>
            <p:ph type="title"/>
          </p:nvPr>
        </p:nvSpPr>
        <p:spPr>
          <a:xfrm>
            <a:off x="319088" y="289094"/>
            <a:ext cx="8508999" cy="380745"/>
          </a:xfrm>
        </p:spPr>
        <p:txBody>
          <a:bodyPr/>
          <a:lstStyle/>
          <a:p>
            <a:pPr algn="ctr"/>
            <a:r>
              <a:rPr lang="en-US" noProof="0" dirty="0"/>
              <a:t>Robust Aggregation Methods</a:t>
            </a:r>
          </a:p>
        </p:txBody>
      </p:sp>
      <p:sp>
        <p:nvSpPr>
          <p:cNvPr id="4" name="Slayt Numarası Yer Tutucusu 3">
            <a:extLst>
              <a:ext uri="{FF2B5EF4-FFF2-40B4-BE49-F238E27FC236}">
                <a16:creationId xmlns:a16="http://schemas.microsoft.com/office/drawing/2014/main" id="{0DD3C3C9-C9AE-3654-984D-A3F2BBF800E1}"/>
              </a:ext>
            </a:extLst>
          </p:cNvPr>
          <p:cNvSpPr>
            <a:spLocks noGrp="1"/>
          </p:cNvSpPr>
          <p:nvPr>
            <p:ph type="sldNum" sz="quarter" idx="11"/>
          </p:nvPr>
        </p:nvSpPr>
        <p:spPr/>
        <p:txBody>
          <a:bodyPr/>
          <a:lstStyle/>
          <a:p>
            <a:fld id="{CE58CB1E-F828-4F11-99E0-327109AF9DA4}" type="slidenum">
              <a:rPr lang="en-US" noProof="0" smtClean="0"/>
              <a:pPr/>
              <a:t>9</a:t>
            </a:fld>
            <a:endParaRPr lang="en-US" noProof="0" dirty="0"/>
          </a:p>
        </p:txBody>
      </p:sp>
      <p:sp>
        <p:nvSpPr>
          <p:cNvPr id="5" name="Alt Bilgi Yer Tutucusu 4">
            <a:extLst>
              <a:ext uri="{FF2B5EF4-FFF2-40B4-BE49-F238E27FC236}">
                <a16:creationId xmlns:a16="http://schemas.microsoft.com/office/drawing/2014/main" id="{3ECECE07-457C-87A4-A4C2-67B9C8DDFA33}"/>
              </a:ext>
            </a:extLst>
          </p:cNvPr>
          <p:cNvSpPr>
            <a:spLocks noGrp="1"/>
          </p:cNvSpPr>
          <p:nvPr>
            <p:ph type="ftr" sz="quarter" idx="12"/>
          </p:nvPr>
        </p:nvSpPr>
        <p:spPr/>
        <p:txBody>
          <a:bodyPr/>
          <a:lstStyle/>
          <a:p>
            <a:r>
              <a:rPr lang="en-US" noProof="0" dirty="0"/>
              <a:t>Sedat Çoban, Master Thesis </a:t>
            </a:r>
            <a:r>
              <a:rPr lang="en-US" dirty="0"/>
              <a:t>Final</a:t>
            </a:r>
            <a:r>
              <a:rPr lang="en-US" noProof="0" dirty="0"/>
              <a:t> Presentation</a:t>
            </a:r>
          </a:p>
        </p:txBody>
      </p:sp>
      <p:graphicFrame>
        <p:nvGraphicFramePr>
          <p:cNvPr id="2" name="İçerik Yer Tutucusu 1">
            <a:extLst>
              <a:ext uri="{FF2B5EF4-FFF2-40B4-BE49-F238E27FC236}">
                <a16:creationId xmlns:a16="http://schemas.microsoft.com/office/drawing/2014/main" id="{8B8FB4B0-57C6-B4EB-9685-9FAB68966C2F}"/>
              </a:ext>
            </a:extLst>
          </p:cNvPr>
          <p:cNvGraphicFramePr>
            <a:graphicFrameLocks noGrp="1"/>
          </p:cNvGraphicFramePr>
          <p:nvPr>
            <p:ph idx="1"/>
            <p:extLst>
              <p:ext uri="{D42A27DB-BD31-4B8C-83A1-F6EECF244321}">
                <p14:modId xmlns:p14="http://schemas.microsoft.com/office/powerpoint/2010/main" val="2319722696"/>
              </p:ext>
            </p:extLst>
          </p:nvPr>
        </p:nvGraphicFramePr>
        <p:xfrm>
          <a:off x="319088" y="775166"/>
          <a:ext cx="8508999" cy="4135120"/>
        </p:xfrm>
        <a:graphic>
          <a:graphicData uri="http://schemas.openxmlformats.org/drawingml/2006/table">
            <a:tbl>
              <a:tblPr firstRow="1" bandRow="1">
                <a:tableStyleId>{2D5ABB26-0587-4C30-8999-92F81FD0307C}</a:tableStyleId>
              </a:tblPr>
              <a:tblGrid>
                <a:gridCol w="2836333">
                  <a:extLst>
                    <a:ext uri="{9D8B030D-6E8A-4147-A177-3AD203B41FA5}">
                      <a16:colId xmlns:a16="http://schemas.microsoft.com/office/drawing/2014/main" val="3309295611"/>
                    </a:ext>
                  </a:extLst>
                </a:gridCol>
                <a:gridCol w="2836333">
                  <a:extLst>
                    <a:ext uri="{9D8B030D-6E8A-4147-A177-3AD203B41FA5}">
                      <a16:colId xmlns:a16="http://schemas.microsoft.com/office/drawing/2014/main" val="3717895631"/>
                    </a:ext>
                  </a:extLst>
                </a:gridCol>
                <a:gridCol w="2836333">
                  <a:extLst>
                    <a:ext uri="{9D8B030D-6E8A-4147-A177-3AD203B41FA5}">
                      <a16:colId xmlns:a16="http://schemas.microsoft.com/office/drawing/2014/main" val="161268383"/>
                    </a:ext>
                  </a:extLst>
                </a:gridCol>
              </a:tblGrid>
              <a:tr h="370840">
                <a:tc>
                  <a:txBody>
                    <a:bodyPr/>
                    <a:lstStyle/>
                    <a:p>
                      <a:r>
                        <a:rPr lang="en-US" sz="1100" b="1" noProof="0" dirty="0"/>
                        <a:t>Aggregation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noProof="0" dirty="0"/>
                        <a:t>Underlying Principle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noProof="0" dirty="0"/>
                        <a:t>Assumptions - Hyperparameters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8139681"/>
                  </a:ext>
                </a:extLst>
              </a:tr>
              <a:tr h="370840">
                <a:tc>
                  <a:txBody>
                    <a:bodyPr/>
                    <a:lstStyle/>
                    <a:p>
                      <a:r>
                        <a:rPr lang="en-US" sz="1100" noProof="0" dirty="0"/>
                        <a:t>Krum</a:t>
                      </a:r>
                      <a:r>
                        <a:rPr lang="en-US" sz="1100" baseline="0" noProof="0" dirty="0"/>
                        <a:t> </a:t>
                      </a:r>
                      <a:r>
                        <a:rPr lang="en-US" sz="1100" kern="1200" noProof="0" dirty="0">
                          <a:solidFill>
                            <a:schemeClr val="tx1"/>
                          </a:solidFill>
                          <a:latin typeface="+mn-lt"/>
                          <a:ea typeface="+mn-ea"/>
                          <a:cs typeface="+mn-cs"/>
                        </a:rPr>
                        <a:t>(Blanchard et al.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Euclidean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Needs to know number of malicious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771769"/>
                  </a:ext>
                </a:extLst>
              </a:tr>
              <a:tr h="370840">
                <a:tc>
                  <a:txBody>
                    <a:bodyPr/>
                    <a:lstStyle/>
                    <a:p>
                      <a:r>
                        <a:rPr lang="en-US" sz="1100" noProof="0" dirty="0"/>
                        <a:t>Multi-Krum</a:t>
                      </a:r>
                      <a:r>
                        <a:rPr lang="en-US" sz="1100" baseline="0" noProof="0" dirty="0"/>
                        <a:t> </a:t>
                      </a:r>
                      <a:r>
                        <a:rPr lang="en-US" sz="1100" kern="1200" noProof="0" dirty="0">
                          <a:solidFill>
                            <a:schemeClr val="tx1"/>
                          </a:solidFill>
                          <a:latin typeface="+mn-lt"/>
                          <a:ea typeface="+mn-ea"/>
                          <a:cs typeface="+mn-cs"/>
                        </a:rPr>
                        <a:t>(Blanchard et al. ‘17)</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Euclidean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t>Needs to know number of malicious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333883"/>
                  </a:ext>
                </a:extLst>
              </a:tr>
              <a:tr h="370840">
                <a:tc>
                  <a:txBody>
                    <a:bodyPr/>
                    <a:lstStyle/>
                    <a:p>
                      <a:r>
                        <a:rPr lang="en-US" sz="1100" noProof="0" dirty="0" err="1"/>
                        <a:t>Bulyan</a:t>
                      </a:r>
                      <a:r>
                        <a:rPr lang="en-US" sz="1100" baseline="0" noProof="0" dirty="0"/>
                        <a:t> (El Mahdi et al. ’18)</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Krum and Coordinate-wise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t>Needs to know number of malicious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671865"/>
                  </a:ext>
                </a:extLst>
              </a:tr>
              <a:tr h="370840">
                <a:tc>
                  <a:txBody>
                    <a:bodyPr/>
                    <a:lstStyle/>
                    <a:p>
                      <a:r>
                        <a:rPr lang="en-US" sz="1100" noProof="0" dirty="0"/>
                        <a:t>Trimmed </a:t>
                      </a:r>
                      <a:r>
                        <a:rPr lang="en-US" sz="1100" kern="1200" noProof="0" dirty="0">
                          <a:solidFill>
                            <a:schemeClr val="tx1"/>
                          </a:solidFill>
                          <a:latin typeface="+mn-lt"/>
                          <a:ea typeface="+mn-ea"/>
                          <a:cs typeface="+mn-cs"/>
                        </a:rPr>
                        <a:t>Mean (Yin et al.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Coordinate-wise Trimmed 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t>Needs to know number of malicious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323234"/>
                  </a:ext>
                </a:extLst>
              </a:tr>
              <a:tr h="370840">
                <a:tc>
                  <a:txBody>
                    <a:bodyPr/>
                    <a:lstStyle/>
                    <a:p>
                      <a:r>
                        <a:rPr lang="en-US" sz="1100" noProof="0" dirty="0"/>
                        <a:t>Median</a:t>
                      </a:r>
                      <a:r>
                        <a:rPr lang="en-US" sz="1100" baseline="0" noProof="0" dirty="0"/>
                        <a:t> </a:t>
                      </a:r>
                      <a:r>
                        <a:rPr lang="en-US" sz="1100" kern="1200" noProof="0" dirty="0">
                          <a:solidFill>
                            <a:schemeClr val="tx1"/>
                          </a:solidFill>
                          <a:latin typeface="+mn-lt"/>
                          <a:ea typeface="+mn-ea"/>
                          <a:cs typeface="+mn-cs"/>
                        </a:rPr>
                        <a:t>(Yin et al. '21)</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Coordinate-wise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noProof="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610884"/>
                  </a:ext>
                </a:extLst>
              </a:tr>
              <a:tr h="370840">
                <a:tc>
                  <a:txBody>
                    <a:bodyPr/>
                    <a:lstStyle/>
                    <a:p>
                      <a:r>
                        <a:rPr lang="en-US" sz="1100" noProof="0" dirty="0"/>
                        <a:t>Geometric Median</a:t>
                      </a:r>
                      <a:r>
                        <a:rPr lang="en-US" sz="1100" baseline="0" noProof="0" dirty="0"/>
                        <a:t> (Chen et al. ‘17)</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Geometric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noProof="0" dirty="0"/>
                        <a:t>Assumption on the maximum number of malicious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5914471"/>
                  </a:ext>
                </a:extLst>
              </a:tr>
              <a:tr h="370840">
                <a:tc>
                  <a:txBody>
                    <a:bodyPr/>
                    <a:lstStyle/>
                    <a:p>
                      <a:r>
                        <a:rPr lang="en-US" sz="1100" noProof="0" dirty="0"/>
                        <a:t>Centered Clipping </a:t>
                      </a:r>
                      <a:r>
                        <a:rPr lang="en-US" sz="1100" kern="1200" noProof="0" dirty="0">
                          <a:solidFill>
                            <a:schemeClr val="tx1"/>
                          </a:solidFill>
                          <a:latin typeface="+mn-lt"/>
                          <a:ea typeface="+mn-ea"/>
                          <a:cs typeface="+mn-cs"/>
                        </a:rPr>
                        <a:t>(</a:t>
                      </a:r>
                      <a:r>
                        <a:rPr lang="en-US" sz="1100" kern="1200" noProof="0" dirty="0" err="1">
                          <a:solidFill>
                            <a:schemeClr val="tx1"/>
                          </a:solidFill>
                          <a:latin typeface="+mn-lt"/>
                          <a:ea typeface="+mn-ea"/>
                          <a:cs typeface="+mn-cs"/>
                        </a:rPr>
                        <a:t>Karimireddy</a:t>
                      </a:r>
                      <a:r>
                        <a:rPr lang="en-US" sz="1100" kern="1200" noProof="0" dirty="0">
                          <a:solidFill>
                            <a:schemeClr val="tx1"/>
                          </a:solidFill>
                          <a:latin typeface="+mn-lt"/>
                          <a:ea typeface="+mn-ea"/>
                          <a:cs typeface="+mn-cs"/>
                        </a:rPr>
                        <a:t> et al.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Clipping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noProof="0" dirty="0"/>
                        <a:t>Clipping Threshold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111049"/>
                  </a:ext>
                </a:extLst>
              </a:tr>
              <a:tr h="370840">
                <a:tc>
                  <a:txBody>
                    <a:bodyPr/>
                    <a:lstStyle/>
                    <a:p>
                      <a:r>
                        <a:rPr lang="en-US" sz="1100" kern="1200" noProof="0" dirty="0">
                          <a:solidFill>
                            <a:schemeClr val="tx1"/>
                          </a:solidFill>
                          <a:latin typeface="+mn-lt"/>
                          <a:ea typeface="+mn-ea"/>
                          <a:cs typeface="+mn-cs"/>
                        </a:rPr>
                        <a:t>Clustering (Sattler et al.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Cosine Similarity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noProof="0" dirty="0"/>
                        <a:t>Clustering Threshold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318587"/>
                  </a:ext>
                </a:extLst>
              </a:tr>
              <a:tr h="370840">
                <a:tc>
                  <a:txBody>
                    <a:bodyPr/>
                    <a:lstStyle/>
                    <a:p>
                      <a:r>
                        <a:rPr lang="en-US" sz="1100" noProof="0" dirty="0"/>
                        <a:t>Clipped Clustering</a:t>
                      </a:r>
                      <a:r>
                        <a:rPr lang="en-US" sz="1100" baseline="0" noProof="0" dirty="0"/>
                        <a:t> (Li et al. ‘24)</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Clipping and Cosine Similarity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noProof="0" dirty="0"/>
                        <a:t>Clipping Threshold, Clustering Threshold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1920621"/>
                  </a:ext>
                </a:extLst>
              </a:tr>
              <a:tr h="370840">
                <a:tc>
                  <a:txBody>
                    <a:bodyPr/>
                    <a:lstStyle/>
                    <a:p>
                      <a:r>
                        <a:rPr lang="en-US" sz="1100" noProof="0" dirty="0" err="1"/>
                        <a:t>CosDefense</a:t>
                      </a:r>
                      <a:r>
                        <a:rPr lang="en-US" sz="1100" baseline="0" noProof="0" dirty="0"/>
                        <a:t> (Nur et al. ’23)</a:t>
                      </a:r>
                      <a:endParaRPr lang="en-US" sz="11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noProof="0" dirty="0"/>
                        <a:t>Cosine Similarity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noProof="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4669021"/>
                  </a:ext>
                </a:extLst>
              </a:tr>
            </a:tbl>
          </a:graphicData>
        </a:graphic>
      </p:graphicFrame>
    </p:spTree>
    <p:extLst>
      <p:ext uri="{BB962C8B-B14F-4D97-AF65-F5344CB8AC3E}">
        <p14:creationId xmlns:p14="http://schemas.microsoft.com/office/powerpoint/2010/main" val="13247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1E03A00F-5A34-475F-BA84-E2EBED434790}"/>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008B5212-AD15-4DA8-AB6C-182350FFA4EA}"/>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CFAC8027-78A3-4001-93FE-AE371D2D92B1}"/>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94C99F27-547F-408F-8FEB-51CB360826DB}"/>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D62E0DEB-27C1-4887-9BB6-4AC5FC555B7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D4175650-7EAE-421A-870A-005CB3789E30}"/>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Titel 1</Template>
  <TotalTime>27871</TotalTime>
  <Words>4608</Words>
  <Application>Microsoft Macintosh PowerPoint</Application>
  <PresentationFormat>Ekran Gösterisi (16:9)</PresentationFormat>
  <Paragraphs>922</Paragraphs>
  <Slides>64</Slides>
  <Notes>8</Notes>
  <HiddenSlides>0</HiddenSlides>
  <MMClips>0</MMClips>
  <ScaleCrop>false</ScaleCrop>
  <HeadingPairs>
    <vt:vector size="6" baseType="variant">
      <vt:variant>
        <vt:lpstr>Kullanılan Yazı Tipleri</vt:lpstr>
      </vt:variant>
      <vt:variant>
        <vt:i4>8</vt:i4>
      </vt:variant>
      <vt:variant>
        <vt:lpstr>Tema</vt:lpstr>
      </vt:variant>
      <vt:variant>
        <vt:i4>6</vt:i4>
      </vt:variant>
      <vt:variant>
        <vt:lpstr>Slayt Başlıkları</vt:lpstr>
      </vt:variant>
      <vt:variant>
        <vt:i4>64</vt:i4>
      </vt:variant>
    </vt:vector>
  </HeadingPairs>
  <TitlesOfParts>
    <vt:vector size="78" baseType="lpstr">
      <vt:lpstr>Aptos Narrow</vt:lpstr>
      <vt:lpstr>Arial</vt:lpstr>
      <vt:lpstr>Calibri</vt:lpstr>
      <vt:lpstr>Cambria Math</vt:lpstr>
      <vt:lpstr>Courier New</vt:lpstr>
      <vt:lpstr>Symbol</vt:lpstr>
      <vt:lpstr>Times New Roman</vt:lpstr>
      <vt:lpstr>Wingdings</vt:lpstr>
      <vt:lpstr>Titel 1</vt:lpstr>
      <vt:lpstr>Titel 2</vt:lpstr>
      <vt:lpstr>Titel 3</vt:lpstr>
      <vt:lpstr>Inhalt</vt:lpstr>
      <vt:lpstr>Kapiteltrenner blau</vt:lpstr>
      <vt:lpstr>Kapiteltrenner schwarz</vt:lpstr>
      <vt:lpstr>Empirical Analysis of Robust Federated Learning under Differential Privacy</vt:lpstr>
      <vt:lpstr>Federated Learning – Initialization</vt:lpstr>
      <vt:lpstr>Federated Learning – Training</vt:lpstr>
      <vt:lpstr>Our Aim</vt:lpstr>
      <vt:lpstr>Adversaries Attacks</vt:lpstr>
      <vt:lpstr>Attack Type – Data Poisoning (Label Flipping4)</vt:lpstr>
      <vt:lpstr>Attack Type – Model Poisoning (Random Gaussian5)</vt:lpstr>
      <vt:lpstr>Attack Type – Model Poisoning (IPM6)</vt:lpstr>
      <vt:lpstr>Robust Aggregation Methods</vt:lpstr>
      <vt:lpstr>Differential Privacy (Opacus)</vt:lpstr>
      <vt:lpstr>Accuracy Results for MNIST - IID</vt:lpstr>
      <vt:lpstr>Accuracy Results for MNIST – Non-IID</vt:lpstr>
      <vt:lpstr>Median Under IPM Attack (MNIST – IID)</vt:lpstr>
      <vt:lpstr>Centered Clipping Under All Attack Scenarios  (MNIST – IID and Non-IID)</vt:lpstr>
      <vt:lpstr>Centered Clipping Under All Attack Scenarios  (MNIST – IID and Non-IID)</vt:lpstr>
      <vt:lpstr>Krum Under All Attack Scenarios  (MNIST – Non-IID)</vt:lpstr>
      <vt:lpstr>Clipped Clustering Under IPM Attack  (MNIST – Non-IID)</vt:lpstr>
      <vt:lpstr>Accuracy Results for CIFAR-10 - IID</vt:lpstr>
      <vt:lpstr>Accuracy Results for CIFAR-10 – Non-IID</vt:lpstr>
      <vt:lpstr>Median Under All Attack Scenarios  (CIFAR-10 – IID and Non-IID)</vt:lpstr>
      <vt:lpstr>Median Under All Attack Scenarios  (CIFAR-10 – IID and Non-IID)</vt:lpstr>
      <vt:lpstr>MKrum Under All Attack Scenarios  (CIFAR-10 – Non-IID)</vt:lpstr>
      <vt:lpstr>Common Patterns</vt:lpstr>
      <vt:lpstr>Conclusion</vt:lpstr>
      <vt:lpstr>PowerPoint Sunusu</vt:lpstr>
      <vt:lpstr>PowerPoint Sunusu</vt:lpstr>
      <vt:lpstr>Appendices</vt:lpstr>
      <vt:lpstr>Robust Aggregation Method - Krum</vt:lpstr>
      <vt:lpstr>Robust Aggregation Method – Multi-Krum</vt:lpstr>
      <vt:lpstr>Robust Aggregation Method – Trimmed Mean</vt:lpstr>
      <vt:lpstr>Robust Aggregation Method - Median</vt:lpstr>
      <vt:lpstr>Robust Aggregation Method – Geometric Median</vt:lpstr>
      <vt:lpstr>Robust Aggregation Method – Centered Clipping</vt:lpstr>
      <vt:lpstr>Robust Aggregation Method - Clustering</vt:lpstr>
      <vt:lpstr>Robust Aggregation Method – Clipped Clustering</vt:lpstr>
      <vt:lpstr>Robust Aggregation Method - CosDefense</vt:lpstr>
      <vt:lpstr>Robust Aggregation Method - Bulyan</vt:lpstr>
      <vt:lpstr>Opacus - Additional</vt:lpstr>
      <vt:lpstr>Opacus - Additional</vt:lpstr>
      <vt:lpstr>Opacus - Additional</vt:lpstr>
      <vt:lpstr>Label Flipping Attack</vt:lpstr>
      <vt:lpstr>Inner Product Manipulation (IPM) Attack</vt:lpstr>
      <vt:lpstr>Centered Clipping Under Random Gaussian Attack (MNIST – IID)</vt:lpstr>
      <vt:lpstr>Centered Clipping Under IPM Attack (MNIST – IID)</vt:lpstr>
      <vt:lpstr>Centered Clipping Under Label Flipping Attack (MNIST – IID)</vt:lpstr>
      <vt:lpstr>Clustering Under IPM Attack (MNIST – IID)</vt:lpstr>
      <vt:lpstr>Clipped Clustering Under Random Gaussian Attack  (MNIST – IID)</vt:lpstr>
      <vt:lpstr>CosDefense Under Random Gaussian Attack  (MNIST – IID)</vt:lpstr>
      <vt:lpstr>Centered Clipping Under No-Attack (MNIST – Non-IID)</vt:lpstr>
      <vt:lpstr>Centered Clipping Under Random Gaussian Attack (MNIST – Non-IID)</vt:lpstr>
      <vt:lpstr>Centered Clipping Under IPM Attack (MNIST – Non-IID)</vt:lpstr>
      <vt:lpstr>Centered Clipping Under Label Flipping Attack (MNIST – Non-IID)</vt:lpstr>
      <vt:lpstr>Clipped Clustering Under Random Gaussian Attack  (MNIST – Non-IID)</vt:lpstr>
      <vt:lpstr>MKrum Under IPM Attack (CIFAR-10 – IID)</vt:lpstr>
      <vt:lpstr>MKrum Under Label Flipping Attack  (CIFAR-10 – IID)</vt:lpstr>
      <vt:lpstr>Median Under Random Gaussian Attack (CIFAR-10 – IID)</vt:lpstr>
      <vt:lpstr>Median Under Label Flipping Attack (CIFAR-10 – IID)</vt:lpstr>
      <vt:lpstr>CosDefense Under Random Gaussian Attack  (CIFAR-10 – IID)</vt:lpstr>
      <vt:lpstr>Median Under No-Attack (CIFAR-10 – Non-IID)</vt:lpstr>
      <vt:lpstr>Median Under Random Gaussian Attack (CIFAR-10 – Non-IID)</vt:lpstr>
      <vt:lpstr>Median Under Label Flipping Attack (CIFAR-10 – Non-IID)</vt:lpstr>
      <vt:lpstr>Clipped Clustering Under IPM Attack (CIFAR-10 – Non-IID)</vt:lpstr>
      <vt:lpstr>Bulyan Under Label Flipping Attack (CIFAR-10 – Non-IID)</vt:lpstr>
      <vt:lpstr>Experimental Setup</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Sedat Coban</dc:creator>
  <cp:lastModifiedBy>Sedat Coban</cp:lastModifiedBy>
  <cp:revision>250</cp:revision>
  <cp:lastPrinted>2015-07-30T14:04:45Z</cp:lastPrinted>
  <dcterms:created xsi:type="dcterms:W3CDTF">2025-04-04T12:52:57Z</dcterms:created>
  <dcterms:modified xsi:type="dcterms:W3CDTF">2025-07-07T21:07:52Z</dcterms:modified>
</cp:coreProperties>
</file>